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41"/>
  </p:notesMasterIdLst>
  <p:handoutMasterIdLst>
    <p:handoutMasterId r:id="rId42"/>
  </p:handoutMasterIdLst>
  <p:sldIdLst>
    <p:sldId id="4068" r:id="rId10"/>
    <p:sldId id="4168" r:id="rId11"/>
    <p:sldId id="4167" r:id="rId12"/>
    <p:sldId id="4180" r:id="rId13"/>
    <p:sldId id="4165" r:id="rId14"/>
    <p:sldId id="4169" r:id="rId15"/>
    <p:sldId id="4172" r:id="rId16"/>
    <p:sldId id="4170" r:id="rId17"/>
    <p:sldId id="4171" r:id="rId18"/>
    <p:sldId id="4173" r:id="rId19"/>
    <p:sldId id="4174" r:id="rId20"/>
    <p:sldId id="4175" r:id="rId21"/>
    <p:sldId id="4182" r:id="rId22"/>
    <p:sldId id="4181" r:id="rId23"/>
    <p:sldId id="4188" r:id="rId24"/>
    <p:sldId id="4183" r:id="rId25"/>
    <p:sldId id="4184" r:id="rId26"/>
    <p:sldId id="4187" r:id="rId27"/>
    <p:sldId id="4189" r:id="rId28"/>
    <p:sldId id="4190" r:id="rId29"/>
    <p:sldId id="4191" r:id="rId30"/>
    <p:sldId id="4192" r:id="rId31"/>
    <p:sldId id="4193" r:id="rId32"/>
    <p:sldId id="4194" r:id="rId33"/>
    <p:sldId id="4196" r:id="rId34"/>
    <p:sldId id="4195" r:id="rId35"/>
    <p:sldId id="4176" r:id="rId36"/>
    <p:sldId id="4177" r:id="rId37"/>
    <p:sldId id="4179" r:id="rId38"/>
    <p:sldId id="4185" r:id="rId39"/>
    <p:sldId id="40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EF0401-892D-424A-951E-A4756F316AF2}" v="9" dt="2022-03-11T07:09:56.945"/>
    <p1510:client id="{AC938B4C-DEED-45E4-9C10-280F217A3B9C}" v="74" dt="2022-03-11T08:14:57.075"/>
    <p1510:client id="{DB8C62A3-7A1B-D2D7-AF61-868324A9F8CF}" v="1435" dt="2022-03-17T16:22:36.5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8/10/relationships/authors" Targe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11T07:10:39.859" v="619" actId="20577"/>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04T11:33:26.931" v="600" actId="20577"/>
        <pc:sldMkLst>
          <pc:docMk/>
          <pc:sldMk cId="3145703802" sldId="4187"/>
        </pc:sldMkLst>
        <pc:spChg chg="mod">
          <ac:chgData name="Sahana Krishna Murthy" userId="ebbd8081-ff17-4e68-8a67-85c3cc5ae6db" providerId="ADAL" clId="{70EF0401-892D-424A-951E-A4756F316AF2}" dt="2022-03-04T11:33:26.931" v="600" actId="20577"/>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6:22:36.544" v="1428" actId="14100"/>
      <pc:docMkLst>
        <pc:docMk/>
      </pc:docMkLst>
      <pc:sldChg chg="addSp delSp modSp new">
        <pc:chgData name="Sowmya Prakash" userId="S::sowmya.c.prakash@avanade.com::eba35ed4-c23e-41cd-9062-384040ef55eb" providerId="AD" clId="Web-{DB8C62A3-7A1B-D2D7-AF61-868324A9F8CF}" dt="2022-03-17T16:00:04.190" v="856" actId="20577"/>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5:42:57.592" v="632"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2:36.544" v="1428" actId="14100"/>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5:47:26.847" v="676" actId="20577"/>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2-18T09:10:34.891" v="10618" actId="20577"/>
      <pc:docMkLst>
        <pc:docMk/>
      </pc:docMkLst>
      <pc:sldChg chg="modSp mod">
        <pc:chgData name="Sebastian Birk" userId="6fef93f5-c768-4dfb-8bdd-0abbc09bc9e4" providerId="ADAL" clId="{8EEFD104-2E31-459C-8AA0-7BC753309DEA}" dt="2022-02-03T18:19:13.065" v="1445"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2-03T18:19:13.065" v="1445"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pc:chgData name="Sebastian Birk" userId="6fef93f5-c768-4dfb-8bdd-0abbc09bc9e4" providerId="ADAL" clId="{8EEFD104-2E31-459C-8AA0-7BC753309DEA}" dt="2022-02-18T08:12:29.093" v="9789" actId="20577"/>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2-18T08:31:26.217" v="10086" actId="20577"/>
        <pc:sldMkLst>
          <pc:docMk/>
          <pc:sldMk cId="941457139" sldId="4138"/>
        </pc:sldMkLst>
        <pc:spChg chg="mod">
          <ac:chgData name="Sebastian Birk" userId="6fef93f5-c768-4dfb-8bdd-0abbc09bc9e4" providerId="ADAL" clId="{8EEFD104-2E31-459C-8AA0-7BC753309DEA}" dt="2022-02-18T08:31:26.217" v="10086"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pc:chgData name="Sebastian Birk" userId="6fef93f5-c768-4dfb-8bdd-0abbc09bc9e4" providerId="ADAL" clId="{8EEFD104-2E31-459C-8AA0-7BC753309DEA}" dt="2022-02-10T18:09:15.633" v="7997" actId="20577"/>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2-02T17:44:31.344" v="75"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2-03T18:26:54.289" v="1554"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2-03T18:47:41.776" v="1700" actId="408"/>
          <ac:spMkLst>
            <pc:docMk/>
            <pc:sldMk cId="3087520817" sldId="4152"/>
            <ac:spMk id="12" creationId="{9A2B0E49-F94E-44E3-B90E-F64EB21CB849}"/>
          </ac:spMkLst>
        </pc:spChg>
        <pc:spChg chg="add mod">
          <ac:chgData name="Sebastian Birk" userId="6fef93f5-c768-4dfb-8bdd-0abbc09bc9e4" providerId="ADAL" clId="{8EEFD104-2E31-459C-8AA0-7BC753309DEA}" dt="2022-02-03T18:47:41.776" v="1700" actId="408"/>
          <ac:spMkLst>
            <pc:docMk/>
            <pc:sldMk cId="3087520817" sldId="4152"/>
            <ac:spMk id="15" creationId="{3DFF9EAD-4528-467D-9DD1-DE8A13CEBC6F}"/>
          </ac:spMkLst>
        </pc:spChg>
        <pc:spChg chg="add mod">
          <ac:chgData name="Sebastian Birk" userId="6fef93f5-c768-4dfb-8bdd-0abbc09bc9e4" providerId="ADAL" clId="{8EEFD104-2E31-459C-8AA0-7BC753309DEA}" dt="2022-02-03T18:47:41.776" v="1700" actId="408"/>
          <ac:spMkLst>
            <pc:docMk/>
            <pc:sldMk cId="3087520817" sldId="4152"/>
            <ac:spMk id="16" creationId="{BBA056B6-7E40-4C43-B407-52D5BCF373B3}"/>
          </ac:spMkLst>
        </pc:spChg>
        <pc:spChg chg="add mod">
          <ac:chgData name="Sebastian Birk" userId="6fef93f5-c768-4dfb-8bdd-0abbc09bc9e4" providerId="ADAL" clId="{8EEFD104-2E31-459C-8AA0-7BC753309DEA}" dt="2022-02-03T18:47:52.291" v="1701" actId="1076"/>
          <ac:spMkLst>
            <pc:docMk/>
            <pc:sldMk cId="3087520817" sldId="4152"/>
            <ac:spMk id="17" creationId="{74FB3CC7-D8AC-48FA-90FB-51C8E2EB3F77}"/>
          </ac:spMkLst>
        </pc:spChg>
        <pc:spChg chg="add mod">
          <ac:chgData name="Sebastian Birk" userId="6fef93f5-c768-4dfb-8bdd-0abbc09bc9e4" providerId="ADAL" clId="{8EEFD104-2E31-459C-8AA0-7BC753309DEA}" dt="2022-02-03T18:29:05.602" v="1646" actId="1076"/>
          <ac:spMkLst>
            <pc:docMk/>
            <pc:sldMk cId="3087520817" sldId="4152"/>
            <ac:spMk id="18" creationId="{5082DE03-AF33-418D-933C-7EDB58464768}"/>
          </ac:spMkLst>
        </pc:spChg>
        <pc:spChg chg="add mod">
          <ac:chgData name="Sebastian Birk" userId="6fef93f5-c768-4dfb-8bdd-0abbc09bc9e4" providerId="ADAL" clId="{8EEFD104-2E31-459C-8AA0-7BC753309DEA}" dt="2022-02-10T18:09:15.633" v="7997" actId="20577"/>
          <ac:spMkLst>
            <pc:docMk/>
            <pc:sldMk cId="3087520817" sldId="4152"/>
            <ac:spMk id="19" creationId="{62143D72-A206-4767-AA48-A65F3DC97A6B}"/>
          </ac:spMkLst>
        </pc:spChg>
        <pc:spChg chg="add mod">
          <ac:chgData name="Sebastian Birk" userId="6fef93f5-c768-4dfb-8bdd-0abbc09bc9e4" providerId="ADAL" clId="{8EEFD104-2E31-459C-8AA0-7BC753309DEA}" dt="2022-02-03T18:46:56.324" v="1691" actId="1076"/>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mod">
          <ac:chgData name="Sebastian Birk" userId="6fef93f5-c768-4dfb-8bdd-0abbc09bc9e4" providerId="ADAL" clId="{8EEFD104-2E31-459C-8AA0-7BC753309DEA}" dt="2022-02-03T18:46:52.363" v="1690" actId="1076"/>
          <ac:spMkLst>
            <pc:docMk/>
            <pc:sldMk cId="3087520817" sldId="4152"/>
            <ac:spMk id="22" creationId="{7EF47004-05EC-459B-AF10-DDAD8F2E1D39}"/>
          </ac:spMkLst>
        </pc:spChg>
        <pc:spChg chg="add mod">
          <ac:chgData name="Sebastian Birk" userId="6fef93f5-c768-4dfb-8bdd-0abbc09bc9e4" providerId="ADAL" clId="{8EEFD104-2E31-459C-8AA0-7BC753309DEA}" dt="2022-02-03T18:47:03.921" v="1692" actId="1076"/>
          <ac:spMkLst>
            <pc:docMk/>
            <pc:sldMk cId="3087520817" sldId="4152"/>
            <ac:spMk id="23" creationId="{6027D1CE-10E9-481E-BDCA-796554E2379B}"/>
          </ac:spMkLst>
        </pc:spChg>
        <pc:spChg chg="add mod">
          <ac:chgData name="Sebastian Birk" userId="6fef93f5-c768-4dfb-8bdd-0abbc09bc9e4" providerId="ADAL" clId="{8EEFD104-2E31-459C-8AA0-7BC753309DEA}" dt="2022-02-03T18:47:09.289" v="1694" actId="1076"/>
          <ac:spMkLst>
            <pc:docMk/>
            <pc:sldMk cId="3087520817" sldId="4152"/>
            <ac:spMk id="24" creationId="{5B9D5D05-3185-4E5A-9AB0-D30482C8F2DE}"/>
          </ac:spMkLst>
        </pc:spChg>
        <pc:spChg chg="add mod">
          <ac:chgData name="Sebastian Birk" userId="6fef93f5-c768-4dfb-8bdd-0abbc09bc9e4" providerId="ADAL" clId="{8EEFD104-2E31-459C-8AA0-7BC753309DEA}" dt="2022-02-03T18:47:14.491" v="1696" actId="1076"/>
          <ac:spMkLst>
            <pc:docMk/>
            <pc:sldMk cId="3087520817" sldId="4152"/>
            <ac:spMk id="25" creationId="{DBB1270C-1577-4B7A-8BCA-AEBEDEA86B50}"/>
          </ac:spMkLst>
        </pc:sp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2-03T18:26:48.428" v="1553"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2-03T18:26:48.428" v="1553"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2-03T18:26:48.428" v="1553" actId="408"/>
          <ac:picMkLst>
            <pc:docMk/>
            <pc:sldMk cId="3087520817" sldId="4152"/>
            <ac:picMk id="1032" creationId="{665E987C-2B1B-4D9F-94F3-220067368A8C}"/>
          </ac:picMkLst>
        </pc:picChg>
        <pc:picChg chg="add mod">
          <ac:chgData name="Sebastian Birk" userId="6fef93f5-c768-4dfb-8bdd-0abbc09bc9e4" providerId="ADAL" clId="{8EEFD104-2E31-459C-8AA0-7BC753309DEA}" dt="2022-02-03T18:26:48.428" v="1553"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2-03T18:26:48.428" v="1553" actId="408"/>
          <ac:picMkLst>
            <pc:docMk/>
            <pc:sldMk cId="3087520817" sldId="4152"/>
            <ac:picMk id="1036" creationId="{DEE31CE0-77CA-45E8-A4BC-D776A2CA6CB2}"/>
          </ac:picMkLst>
        </pc:picChg>
        <pc:picChg chg="add mod">
          <ac:chgData name="Sebastian Birk" userId="6fef93f5-c768-4dfb-8bdd-0abbc09bc9e4" providerId="ADAL" clId="{8EEFD104-2E31-459C-8AA0-7BC753309DEA}" dt="2022-02-03T18:26:48.428" v="1553" actId="408"/>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2-03T18:09:32.341" v="1319" actId="20577"/>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Cm">
        <pc:chgData name="Sebastian Birk" userId="6fef93f5-c768-4dfb-8bdd-0abbc09bc9e4" providerId="ADAL" clId="{8EEFD104-2E31-459C-8AA0-7BC753309DEA}" dt="2022-02-10T18:09:38.103" v="7998"/>
        <pc:sldMkLst>
          <pc:docMk/>
          <pc:sldMk cId="3000104570" sldId="4156"/>
        </pc:sldMkLst>
        <pc:spChg chg="mod">
          <ac:chgData name="Sebastian Birk" userId="6fef93f5-c768-4dfb-8bdd-0abbc09bc9e4" providerId="ADAL" clId="{8EEFD104-2E31-459C-8AA0-7BC753309DEA}" dt="2022-02-10T17:58:07.778" v="7892" actId="20577"/>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pc:chgData name="Sebastian Birk" userId="6fef93f5-c768-4dfb-8bdd-0abbc09bc9e4" providerId="ADAL" clId="{8EEFD104-2E31-459C-8AA0-7BC753309DEA}" dt="2022-02-10T17:59:47.962" v="7954"/>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pc:chgData name="Sebastian Birk" userId="6fef93f5-c768-4dfb-8bdd-0abbc09bc9e4" providerId="ADAL" clId="{8EEFD104-2E31-459C-8AA0-7BC753309DEA}" dt="2022-02-10T18:08:35.698" v="7966"/>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mod ord">
        <pc:chgData name="Sebastian Birk" userId="6fef93f5-c768-4dfb-8bdd-0abbc09bc9e4" providerId="ADAL" clId="{8EEFD104-2E31-459C-8AA0-7BC753309DEA}" dt="2022-02-18T08:29:11.401" v="10047" actId="2057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2-18T08:22:41.248" v="9965" actId="20577"/>
          <ac:spMkLst>
            <pc:docMk/>
            <pc:sldMk cId="25148551" sldId="4163"/>
            <ac:spMk id="8" creationId="{CDBF0865-6125-436E-87A4-F551934A94C5}"/>
          </ac:spMkLst>
        </pc:spChg>
        <pc:spChg chg="add mod">
          <ac:chgData name="Sebastian Birk" userId="6fef93f5-c768-4dfb-8bdd-0abbc09bc9e4" providerId="ADAL" clId="{8EEFD104-2E31-459C-8AA0-7BC753309DEA}" dt="2022-02-18T08:14:23.577" v="9825"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2-18T08:03:07.521" v="9554"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2-10T17:53:29.988" v="7793"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2-10T17:53:32.685" v="7795"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2-18T08:04:02.352" v="9573"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2-18T08:02:04.365" v="954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2-18T08:29:11.401" v="10047"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2-10T17:57:28.095" v="7891" actId="1076"/>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modSp add mod ord">
        <pc:chgData name="Sebastian Birk" userId="6fef93f5-c768-4dfb-8bdd-0abbc09bc9e4" providerId="ADAL" clId="{8EEFD104-2E31-459C-8AA0-7BC753309DEA}" dt="2022-02-18T09:03:36.871" v="10330" actId="20577"/>
        <pc:sldMkLst>
          <pc:docMk/>
          <pc:sldMk cId="672465817" sldId="4174"/>
        </pc:sldMkLst>
        <pc:spChg chg="mod">
          <ac:chgData name="Sebastian Birk" userId="6fef93f5-c768-4dfb-8bdd-0abbc09bc9e4" providerId="ADAL" clId="{8EEFD104-2E31-459C-8AA0-7BC753309DEA}" dt="2022-02-18T09:03:36.871" v="10330"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DB73C-12E5-4AB8-9FBD-E19FEFE78233}" type="doc">
      <dgm:prSet loTypeId="urn:diagrams.loki3.com/BracketList" loCatId="list" qsTypeId="urn:microsoft.com/office/officeart/2005/8/quickstyle/simple1" qsCatId="simple" csTypeId="urn:microsoft.com/office/officeart/2005/8/colors/accent1_2" csCatId="accent1" phldr="1"/>
      <dgm:spPr/>
      <dgm:t>
        <a:bodyPr/>
        <a:lstStyle/>
        <a:p>
          <a:endParaRPr lang="en-DE"/>
        </a:p>
      </dgm:t>
    </dgm:pt>
    <dgm:pt modelId="{CB8DD017-C442-4CFF-AE2D-E2CFB94FEFDD}">
      <dgm:prSet phldrT="[Text]" custT="1"/>
      <dgm:spPr/>
      <dgm:t>
        <a:bodyPr/>
        <a:lstStyle/>
        <a:p>
          <a:pPr algn="ctr"/>
          <a:r>
            <a:rPr lang="en-GB" sz="1500" dirty="0">
              <a:latin typeface="Calibri" panose="020F0502020204030204" pitchFamily="34" charset="0"/>
              <a:cs typeface="Calibri" panose="020F0502020204030204" pitchFamily="34" charset="0"/>
            </a:rPr>
            <a:t>Regression</a:t>
          </a:r>
          <a:endParaRPr lang="en-DE" sz="1500" dirty="0">
            <a:latin typeface="Calibri" panose="020F0502020204030204" pitchFamily="34" charset="0"/>
            <a:cs typeface="Calibri" panose="020F0502020204030204" pitchFamily="34" charset="0"/>
          </a:endParaRPr>
        </a:p>
      </dgm:t>
    </dgm:pt>
    <dgm:pt modelId="{ED47C86E-A25D-442D-A216-F592D07FA5CA}" type="parTrans" cxnId="{25BB2399-FCBC-40B1-BAC3-253917B8A524}">
      <dgm:prSet/>
      <dgm:spPr/>
      <dgm:t>
        <a:bodyPr/>
        <a:lstStyle/>
        <a:p>
          <a:endParaRPr lang="en-DE"/>
        </a:p>
      </dgm:t>
    </dgm:pt>
    <dgm:pt modelId="{5313A7AE-5442-4113-A61C-CB2C2A0DF1D8}" type="sibTrans" cxnId="{25BB2399-FCBC-40B1-BAC3-253917B8A524}">
      <dgm:prSet/>
      <dgm:spPr/>
      <dgm:t>
        <a:bodyPr/>
        <a:lstStyle/>
        <a:p>
          <a:endParaRPr lang="en-DE"/>
        </a:p>
      </dgm:t>
    </dgm:pt>
    <dgm:pt modelId="{958E9DD8-2A71-4232-A51C-337E799A52D1}">
      <dgm:prSet phldrT="[Text]" custT="1"/>
      <dgm:spPr/>
      <dgm:t>
        <a:bodyPr/>
        <a:lstStyle/>
        <a:p>
          <a:r>
            <a:rPr lang="en-US" sz="1500" b="0" i="0" dirty="0">
              <a:latin typeface="Calibri" panose="020F0502020204030204" pitchFamily="34" charset="0"/>
              <a:cs typeface="Calibri" panose="020F0502020204030204" pitchFamily="34" charset="0"/>
            </a:rPr>
            <a:t>when the output variable is a real value, such as “dollars” or “weight”</a:t>
          </a:r>
          <a:endParaRPr lang="en-DE" sz="1500" dirty="0">
            <a:latin typeface="Calibri" panose="020F0502020204030204" pitchFamily="34" charset="0"/>
            <a:cs typeface="Calibri" panose="020F0502020204030204" pitchFamily="34" charset="0"/>
          </a:endParaRPr>
        </a:p>
      </dgm:t>
    </dgm:pt>
    <dgm:pt modelId="{C7C615E1-F1AD-4629-A779-0CC76AA23B12}" type="parTrans" cxnId="{3EFC1D3F-3EB7-4E62-9D17-A093178AAC0B}">
      <dgm:prSet/>
      <dgm:spPr/>
      <dgm:t>
        <a:bodyPr/>
        <a:lstStyle/>
        <a:p>
          <a:endParaRPr lang="en-DE"/>
        </a:p>
      </dgm:t>
    </dgm:pt>
    <dgm:pt modelId="{01BE5F1B-8956-460A-925B-A571121F1114}" type="sibTrans" cxnId="{3EFC1D3F-3EB7-4E62-9D17-A093178AAC0B}">
      <dgm:prSet/>
      <dgm:spPr/>
      <dgm:t>
        <a:bodyPr/>
        <a:lstStyle/>
        <a:p>
          <a:endParaRPr lang="en-DE"/>
        </a:p>
      </dgm:t>
    </dgm:pt>
    <dgm:pt modelId="{02971F38-A54A-4B23-888A-055B1D17D889}">
      <dgm:prSet phldrT="[Text]" custT="1"/>
      <dgm:spPr/>
      <dgm:t>
        <a:bodyPr/>
        <a:lstStyle/>
        <a:p>
          <a:pPr algn="ctr"/>
          <a:r>
            <a:rPr lang="en-GB" sz="1500" dirty="0">
              <a:latin typeface="Calibri" panose="020F0502020204030204" pitchFamily="34" charset="0"/>
              <a:cs typeface="Calibri" panose="020F0502020204030204" pitchFamily="34" charset="0"/>
            </a:rPr>
            <a:t>Classification</a:t>
          </a:r>
          <a:endParaRPr lang="en-DE" sz="1500" dirty="0">
            <a:latin typeface="Calibri" panose="020F0502020204030204" pitchFamily="34" charset="0"/>
            <a:cs typeface="Calibri" panose="020F0502020204030204" pitchFamily="34" charset="0"/>
          </a:endParaRPr>
        </a:p>
      </dgm:t>
    </dgm:pt>
    <dgm:pt modelId="{98420EA6-DBF1-4917-89F4-916468CB53C2}" type="parTrans" cxnId="{1F5FBECD-F927-4421-9087-18238933A784}">
      <dgm:prSet/>
      <dgm:spPr/>
      <dgm:t>
        <a:bodyPr/>
        <a:lstStyle/>
        <a:p>
          <a:endParaRPr lang="en-DE"/>
        </a:p>
      </dgm:t>
    </dgm:pt>
    <dgm:pt modelId="{DB19C958-F5C1-4C67-BED5-5C41DA886C6A}" type="sibTrans" cxnId="{1F5FBECD-F927-4421-9087-18238933A784}">
      <dgm:prSet/>
      <dgm:spPr/>
      <dgm:t>
        <a:bodyPr/>
        <a:lstStyle/>
        <a:p>
          <a:endParaRPr lang="en-DE"/>
        </a:p>
      </dgm:t>
    </dgm:pt>
    <dgm:pt modelId="{D4CEFBEF-A4B7-4630-9376-E799812FC65B}">
      <dgm:prSet phldrT="[Text]" custT="1"/>
      <dgm:spPr/>
      <dgm:t>
        <a:bodyPr/>
        <a:lstStyle/>
        <a:p>
          <a:r>
            <a:rPr lang="en-US" sz="1500" b="0" i="0" dirty="0">
              <a:latin typeface="Calibri" panose="020F0502020204030204" pitchFamily="34" charset="0"/>
              <a:cs typeface="Calibri" panose="020F0502020204030204" pitchFamily="34" charset="0"/>
            </a:rPr>
            <a:t>when the output variable is a category, such as “Red” or “blue” , “disease” or “no disease”</a:t>
          </a:r>
          <a:endParaRPr lang="en-DE" sz="1500" dirty="0">
            <a:latin typeface="Calibri" panose="020F0502020204030204" pitchFamily="34" charset="0"/>
            <a:cs typeface="Calibri" panose="020F0502020204030204" pitchFamily="34" charset="0"/>
          </a:endParaRPr>
        </a:p>
      </dgm:t>
    </dgm:pt>
    <dgm:pt modelId="{1C04398C-C7B8-4052-8C9B-51C812409E12}" type="parTrans" cxnId="{9F42C4D7-9ADC-456D-8DF6-6BA9B2B37C21}">
      <dgm:prSet/>
      <dgm:spPr/>
      <dgm:t>
        <a:bodyPr/>
        <a:lstStyle/>
        <a:p>
          <a:endParaRPr lang="en-DE"/>
        </a:p>
      </dgm:t>
    </dgm:pt>
    <dgm:pt modelId="{673D3F45-8883-405C-B4E4-B814B3C98C21}" type="sibTrans" cxnId="{9F42C4D7-9ADC-456D-8DF6-6BA9B2B37C21}">
      <dgm:prSet/>
      <dgm:spPr/>
      <dgm:t>
        <a:bodyPr/>
        <a:lstStyle/>
        <a:p>
          <a:endParaRPr lang="en-DE"/>
        </a:p>
      </dgm:t>
    </dgm:pt>
    <dgm:pt modelId="{DCE3EAE9-2E35-43F6-BE2E-3BE43E7C66BD}" type="pres">
      <dgm:prSet presAssocID="{6B1DB73C-12E5-4AB8-9FBD-E19FEFE78233}" presName="Name0" presStyleCnt="0">
        <dgm:presLayoutVars>
          <dgm:dir/>
          <dgm:animLvl val="lvl"/>
          <dgm:resizeHandles val="exact"/>
        </dgm:presLayoutVars>
      </dgm:prSet>
      <dgm:spPr/>
    </dgm:pt>
    <dgm:pt modelId="{35932B95-0468-498A-BBED-CF66C55C454C}" type="pres">
      <dgm:prSet presAssocID="{CB8DD017-C442-4CFF-AE2D-E2CFB94FEFDD}" presName="linNode" presStyleCnt="0"/>
      <dgm:spPr/>
    </dgm:pt>
    <dgm:pt modelId="{693F9CD7-E31B-46DE-84A8-6C3AC7BF746C}" type="pres">
      <dgm:prSet presAssocID="{CB8DD017-C442-4CFF-AE2D-E2CFB94FEFDD}" presName="parTx" presStyleLbl="revTx" presStyleIdx="0" presStyleCnt="2" custScaleY="72629">
        <dgm:presLayoutVars>
          <dgm:chMax val="1"/>
          <dgm:bulletEnabled val="1"/>
        </dgm:presLayoutVars>
      </dgm:prSet>
      <dgm:spPr/>
    </dgm:pt>
    <dgm:pt modelId="{3297564A-7C6D-4DA6-A3E6-65AA05C5DF04}" type="pres">
      <dgm:prSet presAssocID="{CB8DD017-C442-4CFF-AE2D-E2CFB94FEFDD}" presName="bracket" presStyleLbl="parChTrans1D1" presStyleIdx="0" presStyleCnt="2" custScaleX="48855" custScaleY="65814" custLinFactNeighborY="1096"/>
      <dgm:spPr/>
    </dgm:pt>
    <dgm:pt modelId="{B843EB93-90E5-4922-8A4A-FEE2C6220CBC}" type="pres">
      <dgm:prSet presAssocID="{CB8DD017-C442-4CFF-AE2D-E2CFB94FEFDD}" presName="spH" presStyleCnt="0"/>
      <dgm:spPr/>
    </dgm:pt>
    <dgm:pt modelId="{42D90149-8C3F-4DE0-93E3-7FCC707759CC}" type="pres">
      <dgm:prSet presAssocID="{CB8DD017-C442-4CFF-AE2D-E2CFB94FEFDD}" presName="desTx" presStyleLbl="node1" presStyleIdx="0" presStyleCnt="2" custScaleY="69755">
        <dgm:presLayoutVars>
          <dgm:bulletEnabled val="1"/>
        </dgm:presLayoutVars>
      </dgm:prSet>
      <dgm:spPr/>
    </dgm:pt>
    <dgm:pt modelId="{3D4DF2F7-8B9B-41A4-B232-0736B16DD85E}" type="pres">
      <dgm:prSet presAssocID="{5313A7AE-5442-4113-A61C-CB2C2A0DF1D8}" presName="spV" presStyleCnt="0"/>
      <dgm:spPr/>
    </dgm:pt>
    <dgm:pt modelId="{2068993B-0B5D-4468-B15E-57FBD2A57DE5}" type="pres">
      <dgm:prSet presAssocID="{02971F38-A54A-4B23-888A-055B1D17D889}" presName="linNode" presStyleCnt="0"/>
      <dgm:spPr/>
    </dgm:pt>
    <dgm:pt modelId="{2B867B1E-92C7-4757-A646-60EC5E95FBDD}" type="pres">
      <dgm:prSet presAssocID="{02971F38-A54A-4B23-888A-055B1D17D889}" presName="parTx" presStyleLbl="revTx" presStyleIdx="1" presStyleCnt="2" custScaleY="57791">
        <dgm:presLayoutVars>
          <dgm:chMax val="1"/>
          <dgm:bulletEnabled val="1"/>
        </dgm:presLayoutVars>
      </dgm:prSet>
      <dgm:spPr/>
    </dgm:pt>
    <dgm:pt modelId="{4892A7E8-5045-4FBB-9AC8-4AA5364781C7}" type="pres">
      <dgm:prSet presAssocID="{02971F38-A54A-4B23-888A-055B1D17D889}" presName="bracket" presStyleLbl="parChTrans1D1" presStyleIdx="1" presStyleCnt="2" custScaleX="26402" custScaleY="69755"/>
      <dgm:spPr/>
    </dgm:pt>
    <dgm:pt modelId="{F1C744CC-62E1-460E-90CD-32F311170186}" type="pres">
      <dgm:prSet presAssocID="{02971F38-A54A-4B23-888A-055B1D17D889}" presName="spH" presStyleCnt="0"/>
      <dgm:spPr/>
    </dgm:pt>
    <dgm:pt modelId="{8F46D0B9-5640-4FDC-A383-93F30793E935}" type="pres">
      <dgm:prSet presAssocID="{02971F38-A54A-4B23-888A-055B1D17D889}" presName="desTx" presStyleLbl="node1" presStyleIdx="1" presStyleCnt="2" custScaleY="69755" custLinFactNeighborX="46782" custLinFactNeighborY="0">
        <dgm:presLayoutVars>
          <dgm:bulletEnabled val="1"/>
        </dgm:presLayoutVars>
      </dgm:prSet>
      <dgm:spPr/>
    </dgm:pt>
  </dgm:ptLst>
  <dgm:cxnLst>
    <dgm:cxn modelId="{6D91AB12-53BD-4C83-A68C-28EFBAE917E2}" type="presOf" srcId="{02971F38-A54A-4B23-888A-055B1D17D889}" destId="{2B867B1E-92C7-4757-A646-60EC5E95FBDD}" srcOrd="0" destOrd="0" presId="urn:diagrams.loki3.com/BracketList"/>
    <dgm:cxn modelId="{D9175313-4539-48FD-A55E-2170E0467F4C}" type="presOf" srcId="{6B1DB73C-12E5-4AB8-9FBD-E19FEFE78233}" destId="{DCE3EAE9-2E35-43F6-BE2E-3BE43E7C66BD}" srcOrd="0" destOrd="0" presId="urn:diagrams.loki3.com/BracketList"/>
    <dgm:cxn modelId="{91AC432F-9D2E-428D-A415-AEF4136BEE6E}" type="presOf" srcId="{958E9DD8-2A71-4232-A51C-337E799A52D1}" destId="{42D90149-8C3F-4DE0-93E3-7FCC707759CC}" srcOrd="0" destOrd="0" presId="urn:diagrams.loki3.com/BracketList"/>
    <dgm:cxn modelId="{3EFC1D3F-3EB7-4E62-9D17-A093178AAC0B}" srcId="{CB8DD017-C442-4CFF-AE2D-E2CFB94FEFDD}" destId="{958E9DD8-2A71-4232-A51C-337E799A52D1}" srcOrd="0" destOrd="0" parTransId="{C7C615E1-F1AD-4629-A779-0CC76AA23B12}" sibTransId="{01BE5F1B-8956-460A-925B-A571121F1114}"/>
    <dgm:cxn modelId="{25BB2399-FCBC-40B1-BAC3-253917B8A524}" srcId="{6B1DB73C-12E5-4AB8-9FBD-E19FEFE78233}" destId="{CB8DD017-C442-4CFF-AE2D-E2CFB94FEFDD}" srcOrd="0" destOrd="0" parTransId="{ED47C86E-A25D-442D-A216-F592D07FA5CA}" sibTransId="{5313A7AE-5442-4113-A61C-CB2C2A0DF1D8}"/>
    <dgm:cxn modelId="{DE6991A7-697B-4B14-93EA-94EA57F168A1}" type="presOf" srcId="{D4CEFBEF-A4B7-4630-9376-E799812FC65B}" destId="{8F46D0B9-5640-4FDC-A383-93F30793E935}" srcOrd="0" destOrd="0" presId="urn:diagrams.loki3.com/BracketList"/>
    <dgm:cxn modelId="{80DD3DAD-A940-47D1-85B4-4238CC4EB847}" type="presOf" srcId="{CB8DD017-C442-4CFF-AE2D-E2CFB94FEFDD}" destId="{693F9CD7-E31B-46DE-84A8-6C3AC7BF746C}" srcOrd="0" destOrd="0" presId="urn:diagrams.loki3.com/BracketList"/>
    <dgm:cxn modelId="{1F5FBECD-F927-4421-9087-18238933A784}" srcId="{6B1DB73C-12E5-4AB8-9FBD-E19FEFE78233}" destId="{02971F38-A54A-4B23-888A-055B1D17D889}" srcOrd="1" destOrd="0" parTransId="{98420EA6-DBF1-4917-89F4-916468CB53C2}" sibTransId="{DB19C958-F5C1-4C67-BED5-5C41DA886C6A}"/>
    <dgm:cxn modelId="{9F42C4D7-9ADC-456D-8DF6-6BA9B2B37C21}" srcId="{02971F38-A54A-4B23-888A-055B1D17D889}" destId="{D4CEFBEF-A4B7-4630-9376-E799812FC65B}" srcOrd="0" destOrd="0" parTransId="{1C04398C-C7B8-4052-8C9B-51C812409E12}" sibTransId="{673D3F45-8883-405C-B4E4-B814B3C98C21}"/>
    <dgm:cxn modelId="{443CBE2C-34A9-4E4E-AC3D-8B094D84FAE9}" type="presParOf" srcId="{DCE3EAE9-2E35-43F6-BE2E-3BE43E7C66BD}" destId="{35932B95-0468-498A-BBED-CF66C55C454C}" srcOrd="0" destOrd="0" presId="urn:diagrams.loki3.com/BracketList"/>
    <dgm:cxn modelId="{AFE00A51-B106-44BE-872E-C9591EA10B35}" type="presParOf" srcId="{35932B95-0468-498A-BBED-CF66C55C454C}" destId="{693F9CD7-E31B-46DE-84A8-6C3AC7BF746C}" srcOrd="0" destOrd="0" presId="urn:diagrams.loki3.com/BracketList"/>
    <dgm:cxn modelId="{FB9384B4-D22A-4360-B5B6-CA949FD0CEB0}" type="presParOf" srcId="{35932B95-0468-498A-BBED-CF66C55C454C}" destId="{3297564A-7C6D-4DA6-A3E6-65AA05C5DF04}" srcOrd="1" destOrd="0" presId="urn:diagrams.loki3.com/BracketList"/>
    <dgm:cxn modelId="{E20A5DEB-79F5-43C9-8801-F0F92E8BD0FA}" type="presParOf" srcId="{35932B95-0468-498A-BBED-CF66C55C454C}" destId="{B843EB93-90E5-4922-8A4A-FEE2C6220CBC}" srcOrd="2" destOrd="0" presId="urn:diagrams.loki3.com/BracketList"/>
    <dgm:cxn modelId="{355ADFD4-EEC0-405F-A395-68661E48A161}" type="presParOf" srcId="{35932B95-0468-498A-BBED-CF66C55C454C}" destId="{42D90149-8C3F-4DE0-93E3-7FCC707759CC}" srcOrd="3" destOrd="0" presId="urn:diagrams.loki3.com/BracketList"/>
    <dgm:cxn modelId="{47A176D3-DF43-4200-8ECE-2A6795D06790}" type="presParOf" srcId="{DCE3EAE9-2E35-43F6-BE2E-3BE43E7C66BD}" destId="{3D4DF2F7-8B9B-41A4-B232-0736B16DD85E}" srcOrd="1" destOrd="0" presId="urn:diagrams.loki3.com/BracketList"/>
    <dgm:cxn modelId="{359E6088-1122-4F23-BCDC-CC71A44C164D}" type="presParOf" srcId="{DCE3EAE9-2E35-43F6-BE2E-3BE43E7C66BD}" destId="{2068993B-0B5D-4468-B15E-57FBD2A57DE5}" srcOrd="2" destOrd="0" presId="urn:diagrams.loki3.com/BracketList"/>
    <dgm:cxn modelId="{AC375268-06D3-46C9-995A-084837D77BD8}" type="presParOf" srcId="{2068993B-0B5D-4468-B15E-57FBD2A57DE5}" destId="{2B867B1E-92C7-4757-A646-60EC5E95FBDD}" srcOrd="0" destOrd="0" presId="urn:diagrams.loki3.com/BracketList"/>
    <dgm:cxn modelId="{E611F791-A3D0-43E5-9FCC-B453604E1BF9}" type="presParOf" srcId="{2068993B-0B5D-4468-B15E-57FBD2A57DE5}" destId="{4892A7E8-5045-4FBB-9AC8-4AA5364781C7}" srcOrd="1" destOrd="0" presId="urn:diagrams.loki3.com/BracketList"/>
    <dgm:cxn modelId="{D6BD780A-E2B3-4F78-BEE7-E6F1D57D8820}" type="presParOf" srcId="{2068993B-0B5D-4468-B15E-57FBD2A57DE5}" destId="{F1C744CC-62E1-460E-90CD-32F311170186}" srcOrd="2" destOrd="0" presId="urn:diagrams.loki3.com/BracketList"/>
    <dgm:cxn modelId="{F08566C7-FA94-4282-952B-C9D0F8607BBF}" type="presParOf" srcId="{2068993B-0B5D-4468-B15E-57FBD2A57DE5}" destId="{8F46D0B9-5640-4FDC-A383-93F30793E935}"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F9CD7-E31B-46DE-84A8-6C3AC7BF746C}">
      <dsp:nvSpPr>
        <dsp:cNvPr id="0" name=""/>
        <dsp:cNvSpPr/>
      </dsp:nvSpPr>
      <dsp:spPr>
        <a:xfrm>
          <a:off x="63501" y="1509"/>
          <a:ext cx="1241606" cy="647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38100" rIns="106680" bIns="38100" numCol="1" spcCol="1270" anchor="ctr" anchorCtr="0">
          <a:noAutofit/>
        </a:bodyPr>
        <a:lstStyle/>
        <a:p>
          <a:pPr marL="0" lvl="0" indent="0" algn="ctr" defTabSz="666750">
            <a:lnSpc>
              <a:spcPct val="90000"/>
            </a:lnSpc>
            <a:spcBef>
              <a:spcPct val="0"/>
            </a:spcBef>
            <a:spcAft>
              <a:spcPct val="35000"/>
            </a:spcAft>
            <a:buNone/>
          </a:pPr>
          <a:r>
            <a:rPr lang="en-GB" sz="1500" kern="1200" dirty="0">
              <a:latin typeface="Calibri" panose="020F0502020204030204" pitchFamily="34" charset="0"/>
              <a:cs typeface="Calibri" panose="020F0502020204030204" pitchFamily="34" charset="0"/>
            </a:rPr>
            <a:t>Regression</a:t>
          </a:r>
          <a:endParaRPr lang="en-DE" sz="1500" kern="1200" dirty="0">
            <a:latin typeface="Calibri" panose="020F0502020204030204" pitchFamily="34" charset="0"/>
            <a:cs typeface="Calibri" panose="020F0502020204030204" pitchFamily="34" charset="0"/>
          </a:endParaRPr>
        </a:p>
      </dsp:txBody>
      <dsp:txXfrm>
        <a:off x="63501" y="1509"/>
        <a:ext cx="1241606" cy="647124"/>
      </dsp:txXfrm>
    </dsp:sp>
    <dsp:sp modelId="{3297564A-7C6D-4DA6-A3E6-65AA05C5DF04}">
      <dsp:nvSpPr>
        <dsp:cNvPr id="0" name=""/>
        <dsp:cNvSpPr/>
      </dsp:nvSpPr>
      <dsp:spPr>
        <a:xfrm>
          <a:off x="1305108" y="41635"/>
          <a:ext cx="121317" cy="58640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D90149-8C3F-4DE0-93E3-7FCC707759CC}">
      <dsp:nvSpPr>
        <dsp:cNvPr id="0" name=""/>
        <dsp:cNvSpPr/>
      </dsp:nvSpPr>
      <dsp:spPr>
        <a:xfrm>
          <a:off x="1525754" y="14312"/>
          <a:ext cx="3377169" cy="6215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latin typeface="Calibri" panose="020F0502020204030204" pitchFamily="34" charset="0"/>
              <a:cs typeface="Calibri" panose="020F0502020204030204" pitchFamily="34" charset="0"/>
            </a:rPr>
            <a:t>when the output variable is a real value, such as “dollars” or “weight”</a:t>
          </a:r>
          <a:endParaRPr lang="en-DE" sz="1500" kern="1200" dirty="0">
            <a:latin typeface="Calibri" panose="020F0502020204030204" pitchFamily="34" charset="0"/>
            <a:cs typeface="Calibri" panose="020F0502020204030204" pitchFamily="34" charset="0"/>
          </a:endParaRPr>
        </a:p>
      </dsp:txBody>
      <dsp:txXfrm>
        <a:off x="1525754" y="14312"/>
        <a:ext cx="3377169" cy="621517"/>
      </dsp:txXfrm>
    </dsp:sp>
    <dsp:sp modelId="{2B867B1E-92C7-4757-A646-60EC5E95FBDD}">
      <dsp:nvSpPr>
        <dsp:cNvPr id="0" name=""/>
        <dsp:cNvSpPr/>
      </dsp:nvSpPr>
      <dsp:spPr>
        <a:xfrm>
          <a:off x="63501" y="863933"/>
          <a:ext cx="1241606" cy="514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38100" rIns="106680" bIns="38100" numCol="1" spcCol="1270" anchor="ctr" anchorCtr="0">
          <a:noAutofit/>
        </a:bodyPr>
        <a:lstStyle/>
        <a:p>
          <a:pPr marL="0" lvl="0" indent="0" algn="ctr" defTabSz="666750">
            <a:lnSpc>
              <a:spcPct val="90000"/>
            </a:lnSpc>
            <a:spcBef>
              <a:spcPct val="0"/>
            </a:spcBef>
            <a:spcAft>
              <a:spcPct val="35000"/>
            </a:spcAft>
            <a:buNone/>
          </a:pPr>
          <a:r>
            <a:rPr lang="en-GB" sz="1500" kern="1200" dirty="0">
              <a:latin typeface="Calibri" panose="020F0502020204030204" pitchFamily="34" charset="0"/>
              <a:cs typeface="Calibri" panose="020F0502020204030204" pitchFamily="34" charset="0"/>
            </a:rPr>
            <a:t>Classification</a:t>
          </a:r>
          <a:endParaRPr lang="en-DE" sz="1500" kern="1200" dirty="0">
            <a:latin typeface="Calibri" panose="020F0502020204030204" pitchFamily="34" charset="0"/>
            <a:cs typeface="Calibri" panose="020F0502020204030204" pitchFamily="34" charset="0"/>
          </a:endParaRPr>
        </a:p>
      </dsp:txBody>
      <dsp:txXfrm>
        <a:off x="63501" y="863933"/>
        <a:ext cx="1241606" cy="514917"/>
      </dsp:txXfrm>
    </dsp:sp>
    <dsp:sp modelId="{4892A7E8-5045-4FBB-9AC8-4AA5364781C7}">
      <dsp:nvSpPr>
        <dsp:cNvPr id="0" name=""/>
        <dsp:cNvSpPr/>
      </dsp:nvSpPr>
      <dsp:spPr>
        <a:xfrm>
          <a:off x="1305108" y="810633"/>
          <a:ext cx="65561" cy="62151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46D0B9-5640-4FDC-A383-93F30793E935}">
      <dsp:nvSpPr>
        <dsp:cNvPr id="0" name=""/>
        <dsp:cNvSpPr/>
      </dsp:nvSpPr>
      <dsp:spPr>
        <a:xfrm>
          <a:off x="1516466" y="810633"/>
          <a:ext cx="3377169" cy="6215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latin typeface="Calibri" panose="020F0502020204030204" pitchFamily="34" charset="0"/>
              <a:cs typeface="Calibri" panose="020F0502020204030204" pitchFamily="34" charset="0"/>
            </a:rPr>
            <a:t>when the output variable is a category, such as “Red” or “blue” , “disease” or “no disease”</a:t>
          </a:r>
          <a:endParaRPr lang="en-DE" sz="1500" kern="1200" dirty="0">
            <a:latin typeface="Calibri" panose="020F0502020204030204" pitchFamily="34" charset="0"/>
            <a:cs typeface="Calibri" panose="020F0502020204030204" pitchFamily="34" charset="0"/>
          </a:endParaRPr>
        </a:p>
      </dsp:txBody>
      <dsp:txXfrm>
        <a:off x="1516466" y="810633"/>
        <a:ext cx="3377169" cy="621517"/>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image" Target="../media/image1.png"/><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2.xml"/><Relationship Id="rId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image" Target="../media/image1.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theme" Target="../theme/theme3.xml"/><Relationship Id="rId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image" Target="../media/image1.png"/><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theme" Target="../theme/theme4.xml"/><Relationship Id="rId8"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theme" Target="../theme/theme5.xml"/><Relationship Id="rId1" Type="http://schemas.openxmlformats.org/officeDocument/2006/relationships/slideLayout" Target="../slideLayouts/slideLayout146.xml"/><Relationship Id="rId4" Type="http://schemas.openxmlformats.org/officeDocument/2006/relationships/image" Target="../media/image30.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9" Type="http://schemas.openxmlformats.org/officeDocument/2006/relationships/image" Target="../media/image3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3760" r:id="rId15"/>
    <p:sldLayoutId id="2147483885" r:id="rId16"/>
    <p:sldLayoutId id="2147484007" r:id="rId17"/>
    <p:sldLayoutId id="2147483762" r:id="rId18"/>
    <p:sldLayoutId id="2147484152" r:id="rId19"/>
    <p:sldLayoutId id="2147484156" r:id="rId20"/>
    <p:sldLayoutId id="2147484304" r:id="rId21"/>
    <p:sldLayoutId id="2147484369" r:id="rId22"/>
    <p:sldLayoutId id="2147484209" r:id="rId23"/>
    <p:sldLayoutId id="2147484370" r:id="rId24"/>
    <p:sldLayoutId id="2147484371" r:id="rId25"/>
    <p:sldLayoutId id="2147484210" r:id="rId26"/>
    <p:sldLayoutId id="2147484372" r:id="rId27"/>
    <p:sldLayoutId id="2147484373" r:id="rId28"/>
    <p:sldLayoutId id="2147484211" r:id="rId29"/>
    <p:sldLayoutId id="2147484374" r:id="rId30"/>
    <p:sldLayoutId id="2147484375" r:id="rId31"/>
    <p:sldLayoutId id="2147484212" r:id="rId32"/>
    <p:sldLayoutId id="2147484376" r:id="rId33"/>
    <p:sldLayoutId id="2147484377" r:id="rId34"/>
    <p:sldLayoutId id="2147484213" r:id="rId35"/>
    <p:sldLayoutId id="2147484378" r:id="rId36"/>
    <p:sldLayoutId id="2147484379" r:id="rId37"/>
    <p:sldLayoutId id="2147484214" r:id="rId38"/>
    <p:sldLayoutId id="2147484380" r:id="rId39"/>
    <p:sldLayoutId id="2147484381" r:id="rId40"/>
    <p:sldLayoutId id="2147484305" r:id="rId41"/>
    <p:sldLayoutId id="2147484382" r:id="rId42"/>
    <p:sldLayoutId id="2147483847" r:id="rId43"/>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gif"/><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5.xml"/><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5.xml"/><Relationship Id="rId5" Type="http://schemas.openxmlformats.org/officeDocument/2006/relationships/image" Target="../media/image74.jpe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ASG Data Science Bootcamp</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01.02.2022 – ASG Analytics TC Community</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1BD79F-35DA-9525-04BA-A8773D81B905}"/>
              </a:ext>
            </a:extLst>
          </p:cNvPr>
          <p:cNvSpPr>
            <a:spLocks noGrp="1"/>
          </p:cNvSpPr>
          <p:nvPr>
            <p:ph idx="1"/>
          </p:nvPr>
        </p:nvSpPr>
        <p:spPr>
          <a:xfrm>
            <a:off x="691376" y="1159497"/>
            <a:ext cx="10783229" cy="4930218"/>
          </a:xfrm>
        </p:spPr>
        <p:txBody>
          <a:bodyPr/>
          <a:lstStyle/>
          <a:p>
            <a:r>
              <a:rPr lang="en-US" sz="1500" b="0" i="1" dirty="0">
                <a:solidFill>
                  <a:schemeClr val="accent1">
                    <a:lumMod val="75000"/>
                  </a:schemeClr>
                </a:solidFill>
                <a:effectLst/>
                <a:latin typeface="Calibri" panose="020F0502020204030204" pitchFamily="34" charset="0"/>
                <a:cs typeface="Calibri" panose="020F0502020204030204" pitchFamily="34" charset="0"/>
              </a:rPr>
              <a:t>Definition:</a:t>
            </a:r>
            <a:endParaRPr lang="en-US" sz="1500" b="0" i="0" dirty="0">
              <a:solidFill>
                <a:srgbClr val="292929"/>
              </a:solidFill>
              <a:effectLst/>
              <a:latin typeface="Calibri" panose="020F0502020204030204" pitchFamily="34" charset="0"/>
              <a:cs typeface="Calibri" panose="020F0502020204030204" pitchFamily="34" charset="0"/>
            </a:endParaRPr>
          </a:p>
          <a:p>
            <a:endParaRPr lang="en-US" sz="1500" dirty="0">
              <a:solidFill>
                <a:srgbClr val="292929"/>
              </a:solidFill>
              <a:latin typeface="Calibri" panose="020F0502020204030204" pitchFamily="34" charset="0"/>
              <a:cs typeface="Calibri" panose="020F0502020204030204" pitchFamily="34" charset="0"/>
            </a:endParaRPr>
          </a:p>
          <a:p>
            <a:r>
              <a:rPr lang="en-US" sz="1500" i="1" dirty="0">
                <a:solidFill>
                  <a:schemeClr val="accent1">
                    <a:lumMod val="75000"/>
                  </a:schemeClr>
                </a:solidFill>
                <a:latin typeface="Calibri" panose="020F0502020204030204" pitchFamily="34" charset="0"/>
                <a:cs typeface="Calibri" panose="020F0502020204030204" pitchFamily="34" charset="0"/>
              </a:rPr>
              <a:t>Usage:</a:t>
            </a:r>
            <a:endParaRPr lang="en-US" sz="1500" dirty="0">
              <a:solidFill>
                <a:srgbClr val="292929"/>
              </a:solidFill>
              <a:latin typeface="Calibri" panose="020F0502020204030204" pitchFamily="34" charset="0"/>
              <a:cs typeface="Calibri" panose="020F0502020204030204" pitchFamily="34" charset="0"/>
            </a:endParaRPr>
          </a:p>
          <a:p>
            <a:endParaRPr lang="en-US" sz="1500" dirty="0">
              <a:solidFill>
                <a:srgbClr val="292929"/>
              </a:solidFill>
              <a:latin typeface="Calibri" panose="020F0502020204030204" pitchFamily="34" charset="0"/>
              <a:cs typeface="Calibri" panose="020F0502020204030204" pitchFamily="34" charset="0"/>
            </a:endParaRPr>
          </a:p>
          <a:p>
            <a:r>
              <a:rPr lang="en-US" sz="1500" b="0" i="1" dirty="0">
                <a:solidFill>
                  <a:schemeClr val="accent1">
                    <a:lumMod val="75000"/>
                  </a:schemeClr>
                </a:solidFill>
                <a:effectLst/>
                <a:latin typeface="Calibri" panose="020F0502020204030204" pitchFamily="34" charset="0"/>
                <a:cs typeface="Calibri" panose="020F0502020204030204" pitchFamily="34" charset="0"/>
              </a:rPr>
              <a:t>How it works: </a:t>
            </a:r>
          </a:p>
          <a:p>
            <a:endParaRPr lang="en-US" sz="1500" dirty="0">
              <a:solidFill>
                <a:srgbClr val="292929"/>
              </a:solidFill>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A634173-59D1-BBA7-6B2B-BC920884F9FA}"/>
              </a:ext>
            </a:extLst>
          </p:cNvPr>
          <p:cNvSpPr>
            <a:spLocks noGrp="1"/>
          </p:cNvSpPr>
          <p:nvPr>
            <p:ph type="title"/>
          </p:nvPr>
        </p:nvSpPr>
        <p:spPr>
          <a:xfrm>
            <a:off x="691376" y="390719"/>
            <a:ext cx="10783229" cy="627376"/>
          </a:xfrm>
        </p:spPr>
        <p:txBody>
          <a:bodyPr/>
          <a:lstStyle/>
          <a:p>
            <a:r>
              <a:rPr lang="en-GB" dirty="0"/>
              <a:t>Regression trees - 1</a:t>
            </a:r>
            <a:endParaRPr lang="en-DE" dirty="0"/>
          </a:p>
        </p:txBody>
      </p:sp>
      <p:pic>
        <p:nvPicPr>
          <p:cNvPr id="7" name="Picture 2">
            <a:extLst>
              <a:ext uri="{FF2B5EF4-FFF2-40B4-BE49-F238E27FC236}">
                <a16:creationId xmlns:a16="http://schemas.microsoft.com/office/drawing/2014/main" id="{B3F749A3-427D-F958-DE28-C649B4CA9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307" y="1527293"/>
            <a:ext cx="4286261" cy="296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876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1BD79F-35DA-9525-04BA-A8773D81B905}"/>
              </a:ext>
            </a:extLst>
          </p:cNvPr>
          <p:cNvSpPr>
            <a:spLocks noGrp="1"/>
          </p:cNvSpPr>
          <p:nvPr>
            <p:ph idx="1"/>
          </p:nvPr>
        </p:nvSpPr>
        <p:spPr>
          <a:xfrm>
            <a:off x="691376" y="1159497"/>
            <a:ext cx="10783229" cy="4930218"/>
          </a:xfrm>
        </p:spPr>
        <p:txBody>
          <a:bodyPr/>
          <a:lstStyle/>
          <a:p>
            <a:r>
              <a:rPr lang="en-US" sz="1500" i="1" dirty="0">
                <a:solidFill>
                  <a:schemeClr val="accent1">
                    <a:lumMod val="75000"/>
                  </a:schemeClr>
                </a:solidFill>
                <a:latin typeface="Calibri" panose="020F0502020204030204" pitchFamily="34" charset="0"/>
                <a:cs typeface="Calibri" panose="020F0502020204030204" pitchFamily="34" charset="0"/>
              </a:rPr>
              <a:t>What:  </a:t>
            </a:r>
            <a:r>
              <a:rPr lang="en-US" sz="1500" b="0" i="0" dirty="0">
                <a:solidFill>
                  <a:srgbClr val="202124"/>
                </a:solidFill>
                <a:effectLst/>
                <a:latin typeface="Calibri" panose="020F0502020204030204" pitchFamily="34" charset="0"/>
                <a:cs typeface="Calibri" panose="020F0502020204030204" pitchFamily="34" charset="0"/>
              </a:rPr>
              <a:t>An evaluation metric </a:t>
            </a:r>
            <a:r>
              <a:rPr lang="en-US" sz="1500" b="1" i="0" dirty="0">
                <a:solidFill>
                  <a:srgbClr val="202124"/>
                </a:solidFill>
                <a:effectLst/>
                <a:latin typeface="Calibri" panose="020F0502020204030204" pitchFamily="34" charset="0"/>
                <a:cs typeface="Calibri" panose="020F0502020204030204" pitchFamily="34" charset="0"/>
              </a:rPr>
              <a:t>quantifies the performance of a predictive model</a:t>
            </a:r>
            <a:r>
              <a:rPr lang="en-US" sz="1500" b="0" i="0" dirty="0">
                <a:solidFill>
                  <a:srgbClr val="202124"/>
                </a:solidFill>
                <a:effectLst/>
                <a:latin typeface="Calibri" panose="020F0502020204030204" pitchFamily="34" charset="0"/>
                <a:cs typeface="Calibri" panose="020F0502020204030204" pitchFamily="34" charset="0"/>
              </a:rPr>
              <a:t>. </a:t>
            </a:r>
          </a:p>
          <a:p>
            <a:endParaRPr lang="en-US" sz="1500" dirty="0">
              <a:solidFill>
                <a:srgbClr val="202124"/>
              </a:solidFill>
              <a:latin typeface="Calibri" panose="020F0502020204030204" pitchFamily="34" charset="0"/>
              <a:cs typeface="Calibri" panose="020F0502020204030204" pitchFamily="34" charset="0"/>
            </a:endParaRPr>
          </a:p>
          <a:p>
            <a:r>
              <a:rPr lang="en-US" sz="1500" b="0" i="1" dirty="0">
                <a:solidFill>
                  <a:schemeClr val="accent1">
                    <a:lumMod val="75000"/>
                  </a:schemeClr>
                </a:solidFill>
                <a:effectLst/>
                <a:latin typeface="Calibri" panose="020F0502020204030204" pitchFamily="34" charset="0"/>
                <a:cs typeface="Calibri" panose="020F0502020204030204" pitchFamily="34" charset="0"/>
              </a:rPr>
              <a:t>How</a:t>
            </a:r>
            <a:r>
              <a:rPr lang="en-US" sz="1500" i="1" dirty="0">
                <a:solidFill>
                  <a:schemeClr val="accent1">
                    <a:lumMod val="75000"/>
                  </a:schemeClr>
                </a:solidFill>
                <a:latin typeface="Calibri" panose="020F0502020204030204" pitchFamily="34" charset="0"/>
                <a:cs typeface="Calibri" panose="020F0502020204030204" pitchFamily="34" charset="0"/>
              </a:rPr>
              <a:t>: </a:t>
            </a:r>
            <a:r>
              <a:rPr lang="en-US" sz="1500" b="0" i="0" dirty="0">
                <a:solidFill>
                  <a:srgbClr val="202124"/>
                </a:solidFill>
                <a:effectLst/>
                <a:latin typeface="Calibri" panose="020F0502020204030204" pitchFamily="34" charset="0"/>
                <a:cs typeface="Calibri" panose="020F0502020204030204" pitchFamily="34" charset="0"/>
              </a:rPr>
              <a:t>Training a model on a dataset </a:t>
            </a:r>
            <a:r>
              <a:rPr lang="en-US" sz="1500" b="0" i="0" dirty="0">
                <a:solidFill>
                  <a:srgbClr val="202124"/>
                </a:solidFill>
                <a:effectLst/>
                <a:latin typeface="Calibri" panose="020F0502020204030204" pitchFamily="34" charset="0"/>
                <a:cs typeface="Calibri" panose="020F0502020204030204" pitchFamily="34" charset="0"/>
                <a:sym typeface="Wingdings" panose="05000000000000000000" pitchFamily="2" charset="2"/>
              </a:rPr>
              <a:t></a:t>
            </a:r>
            <a:r>
              <a:rPr lang="en-US" sz="1500" b="0" i="0" dirty="0">
                <a:solidFill>
                  <a:srgbClr val="202124"/>
                </a:solidFill>
                <a:effectLst/>
                <a:latin typeface="Calibri" panose="020F0502020204030204" pitchFamily="34" charset="0"/>
                <a:cs typeface="Calibri" panose="020F0502020204030204" pitchFamily="34" charset="0"/>
              </a:rPr>
              <a:t> Using the model to make predictions on </a:t>
            </a:r>
            <a:r>
              <a:rPr lang="en-US" sz="1500" dirty="0">
                <a:solidFill>
                  <a:srgbClr val="202124"/>
                </a:solidFill>
                <a:latin typeface="Calibri" panose="020F0502020204030204" pitchFamily="34" charset="0"/>
                <a:cs typeface="Calibri" panose="020F0502020204030204" pitchFamily="34" charset="0"/>
              </a:rPr>
              <a:t>test </a:t>
            </a:r>
            <a:r>
              <a:rPr lang="en-US" sz="1500" b="0" i="0" dirty="0">
                <a:solidFill>
                  <a:srgbClr val="202124"/>
                </a:solidFill>
                <a:effectLst/>
                <a:latin typeface="Calibri" panose="020F0502020204030204" pitchFamily="34" charset="0"/>
                <a:cs typeface="Calibri" panose="020F0502020204030204" pitchFamily="34" charset="0"/>
              </a:rPr>
              <a:t>dataset not used during training </a:t>
            </a:r>
            <a:r>
              <a:rPr lang="en-US" sz="1500" b="0" i="0" dirty="0">
                <a:solidFill>
                  <a:srgbClr val="202124"/>
                </a:solidFill>
                <a:effectLst/>
                <a:latin typeface="Calibri" panose="020F0502020204030204" pitchFamily="34" charset="0"/>
                <a:cs typeface="Calibri" panose="020F0502020204030204" pitchFamily="34" charset="0"/>
                <a:sym typeface="Wingdings" panose="05000000000000000000" pitchFamily="2" charset="2"/>
              </a:rPr>
              <a:t> C</a:t>
            </a:r>
            <a:r>
              <a:rPr lang="en-US" sz="1500" b="0" i="0" dirty="0">
                <a:solidFill>
                  <a:srgbClr val="202124"/>
                </a:solidFill>
                <a:effectLst/>
                <a:latin typeface="Calibri" panose="020F0502020204030204" pitchFamily="34" charset="0"/>
                <a:cs typeface="Calibri" panose="020F0502020204030204" pitchFamily="34" charset="0"/>
              </a:rPr>
              <a:t>omparing the predictions to the expected values in the test dataset.</a:t>
            </a:r>
            <a:endParaRPr lang="en-US" sz="1500" dirty="0">
              <a:solidFill>
                <a:srgbClr val="202124"/>
              </a:solidFill>
              <a:latin typeface="Calibri" panose="020F0502020204030204" pitchFamily="34" charset="0"/>
              <a:cs typeface="Calibri" panose="020F0502020204030204" pitchFamily="34" charset="0"/>
            </a:endParaRPr>
          </a:p>
          <a:p>
            <a:r>
              <a:rPr lang="en-US" sz="1500" i="0" dirty="0">
                <a:solidFill>
                  <a:srgbClr val="292929"/>
                </a:solidFill>
                <a:effectLst/>
                <a:latin typeface="Calibri" panose="020F0502020204030204" pitchFamily="34" charset="0"/>
                <a:cs typeface="Calibri" panose="020F0502020204030204" pitchFamily="34" charset="0"/>
              </a:rPr>
              <a:t>Residual / error = actual value — predicted value</a:t>
            </a:r>
          </a:p>
          <a:p>
            <a:endParaRPr lang="en-US" sz="1500" dirty="0">
              <a:solidFill>
                <a:srgbClr val="202124"/>
              </a:solidFill>
              <a:latin typeface="Calibri" panose="020F0502020204030204" pitchFamily="34" charset="0"/>
              <a:cs typeface="Calibri" panose="020F0502020204030204" pitchFamily="34" charset="0"/>
            </a:endParaRPr>
          </a:p>
          <a:p>
            <a:r>
              <a:rPr lang="en-US" sz="1500" i="1" dirty="0">
                <a:solidFill>
                  <a:schemeClr val="accent1">
                    <a:lumMod val="75000"/>
                  </a:schemeClr>
                </a:solidFill>
                <a:latin typeface="Calibri" panose="020F0502020204030204" pitchFamily="34" charset="0"/>
                <a:cs typeface="Calibri" panose="020F0502020204030204" pitchFamily="34" charset="0"/>
              </a:rPr>
              <a:t>Evaluation metrics:</a:t>
            </a:r>
            <a:endParaRPr lang="en-US" sz="1500" i="1" dirty="0">
              <a:solidFill>
                <a:srgbClr val="202124"/>
              </a:solidFill>
              <a:latin typeface="Calibri" panose="020F0502020204030204" pitchFamily="34" charset="0"/>
              <a:cs typeface="Calibri" panose="020F0502020204030204" pitchFamily="34" charset="0"/>
            </a:endParaRPr>
          </a:p>
          <a:p>
            <a:r>
              <a:rPr lang="en-US" sz="1500" b="1" i="1" dirty="0">
                <a:solidFill>
                  <a:srgbClr val="292929"/>
                </a:solidFill>
                <a:effectLst/>
                <a:latin typeface="Calibri" panose="020F0502020204030204" pitchFamily="34" charset="0"/>
                <a:cs typeface="Calibri" panose="020F0502020204030204" pitchFamily="34" charset="0"/>
              </a:rPr>
              <a:t>1. Mean Absolute Error(MAE)</a:t>
            </a:r>
          </a:p>
          <a:p>
            <a:pPr marL="971550" lvl="1" indent="-285750">
              <a:buFont typeface="Wingdings" panose="05000000000000000000" pitchFamily="2" charset="2"/>
              <a:buChar char="§"/>
            </a:pPr>
            <a:r>
              <a:rPr lang="en-US" sz="1500" dirty="0">
                <a:solidFill>
                  <a:srgbClr val="292929"/>
                </a:solidFill>
                <a:latin typeface="Calibri" panose="020F0502020204030204" pitchFamily="34" charset="0"/>
                <a:cs typeface="Calibri" panose="020F0502020204030204" pitchFamily="34" charset="0"/>
              </a:rPr>
              <a:t>A</a:t>
            </a:r>
            <a:r>
              <a:rPr lang="en-US" sz="1500" b="0" i="0" dirty="0">
                <a:solidFill>
                  <a:srgbClr val="292929"/>
                </a:solidFill>
                <a:effectLst/>
                <a:latin typeface="Calibri" panose="020F0502020204030204" pitchFamily="34" charset="0"/>
                <a:cs typeface="Calibri" panose="020F0502020204030204" pitchFamily="34" charset="0"/>
              </a:rPr>
              <a:t>verage of the absolute differences between the actual value and the model’s predicted value</a:t>
            </a:r>
          </a:p>
          <a:p>
            <a:pPr marL="971550" lvl="1" indent="-285750">
              <a:buFont typeface="Wingdings" panose="05000000000000000000" pitchFamily="2" charset="2"/>
              <a:buChar char="§"/>
            </a:pPr>
            <a:r>
              <a:rPr lang="en-US" sz="1500" dirty="0">
                <a:solidFill>
                  <a:srgbClr val="292929"/>
                </a:solidFill>
                <a:latin typeface="Calibri" panose="020F0502020204030204" pitchFamily="34" charset="0"/>
                <a:cs typeface="Calibri" panose="020F0502020204030204" pitchFamily="34" charset="0"/>
              </a:rPr>
              <a:t>Value range – 0 to 1</a:t>
            </a:r>
          </a:p>
          <a:p>
            <a:pPr marL="971550" lvl="1" indent="-285750">
              <a:buFont typeface="Wingdings" panose="05000000000000000000" pitchFamily="2" charset="2"/>
              <a:buChar char="§"/>
            </a:pPr>
            <a:r>
              <a:rPr lang="en-US" sz="1500" b="0" i="0" dirty="0">
                <a:solidFill>
                  <a:srgbClr val="292929"/>
                </a:solidFill>
                <a:effectLst/>
                <a:latin typeface="Calibri" panose="020F0502020204030204" pitchFamily="34" charset="0"/>
                <a:cs typeface="Calibri" panose="020F0502020204030204" pitchFamily="34" charset="0"/>
              </a:rPr>
              <a:t>Smaller the value, greater the prediction power</a:t>
            </a:r>
          </a:p>
          <a:p>
            <a:pPr marL="971550" lvl="1" indent="-285750">
              <a:buFont typeface="Wingdings" panose="05000000000000000000" pitchFamily="2" charset="2"/>
              <a:buChar char="§"/>
            </a:pPr>
            <a:r>
              <a:rPr lang="en-US" sz="1500" b="0" i="0" dirty="0">
                <a:solidFill>
                  <a:srgbClr val="292929"/>
                </a:solidFill>
                <a:effectLst/>
                <a:latin typeface="Calibri" panose="020F0502020204030204" pitchFamily="34" charset="0"/>
                <a:cs typeface="Calibri" panose="020F0502020204030204" pitchFamily="34" charset="0"/>
              </a:rPr>
              <a:t>Not preferred in cases where outliers are prominent</a:t>
            </a:r>
          </a:p>
          <a:p>
            <a:pPr marL="971550" lvl="1" indent="-285750">
              <a:buFont typeface="Wingdings" panose="05000000000000000000" pitchFamily="2" charset="2"/>
              <a:buChar char="§"/>
            </a:pPr>
            <a:endParaRPr lang="en-US" sz="1500" b="0" i="0" dirty="0">
              <a:solidFill>
                <a:srgbClr val="292929"/>
              </a:solidFill>
              <a:effectLst/>
              <a:latin typeface="Calibri" panose="020F0502020204030204" pitchFamily="34" charset="0"/>
              <a:cs typeface="Calibri" panose="020F0502020204030204" pitchFamily="34" charset="0"/>
            </a:endParaRPr>
          </a:p>
          <a:p>
            <a:pPr marL="857250" lvl="1" indent="-171450">
              <a:buFont typeface="Wingdings" panose="05000000000000000000" pitchFamily="2" charset="2"/>
              <a:buChar char="§"/>
            </a:pPr>
            <a:endParaRPr lang="en-US" sz="1500" dirty="0">
              <a:solidFill>
                <a:srgbClr val="292929"/>
              </a:solidFill>
              <a:latin typeface="Calibri" panose="020F0502020204030204" pitchFamily="34" charset="0"/>
              <a:cs typeface="Calibri" panose="020F0502020204030204" pitchFamily="34" charset="0"/>
            </a:endParaRPr>
          </a:p>
          <a:p>
            <a:pPr marL="342900" indent="-342900">
              <a:buAutoNum type="arabicPeriod"/>
            </a:pPr>
            <a:endParaRPr lang="en-US" sz="1500" b="1" i="0" dirty="0">
              <a:solidFill>
                <a:srgbClr val="292929"/>
              </a:solidFill>
              <a:effectLst/>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A634173-59D1-BBA7-6B2B-BC920884F9FA}"/>
              </a:ext>
            </a:extLst>
          </p:cNvPr>
          <p:cNvSpPr>
            <a:spLocks noGrp="1"/>
          </p:cNvSpPr>
          <p:nvPr>
            <p:ph type="title"/>
          </p:nvPr>
        </p:nvSpPr>
        <p:spPr>
          <a:xfrm>
            <a:off x="691376" y="390719"/>
            <a:ext cx="10783229" cy="627376"/>
          </a:xfrm>
        </p:spPr>
        <p:txBody>
          <a:bodyPr/>
          <a:lstStyle/>
          <a:p>
            <a:r>
              <a:rPr lang="en-GB" dirty="0"/>
              <a:t>Regression Evaluation metrics - 1</a:t>
            </a:r>
            <a:endParaRPr lang="en-DE" dirty="0"/>
          </a:p>
        </p:txBody>
      </p:sp>
      <p:pic>
        <p:nvPicPr>
          <p:cNvPr id="5" name="Picture 8">
            <a:extLst>
              <a:ext uri="{FF2B5EF4-FFF2-40B4-BE49-F238E27FC236}">
                <a16:creationId xmlns:a16="http://schemas.microsoft.com/office/drawing/2014/main" id="{4979314B-98E5-DA8E-9E0E-0ABCCB767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031" y="4975387"/>
            <a:ext cx="2971800" cy="647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DEA916-E73C-DD61-9538-4D5A98109B36}"/>
              </a:ext>
            </a:extLst>
          </p:cNvPr>
          <p:cNvSpPr txBox="1"/>
          <p:nvPr/>
        </p:nvSpPr>
        <p:spPr>
          <a:xfrm>
            <a:off x="438346" y="5733260"/>
            <a:ext cx="9271262" cy="369332"/>
          </a:xfrm>
          <a:prstGeom prst="rect">
            <a:avLst/>
          </a:prstGeom>
          <a:noFill/>
        </p:spPr>
        <p:txBody>
          <a:bodyPr wrap="square">
            <a:spAutoFit/>
          </a:bodyPr>
          <a:lstStyle/>
          <a:p>
            <a:r>
              <a:rPr lang="en-DE" dirty="0"/>
              <a:t>https://www.enjoyalgorithms.com/blog/evaluation-metrics-regression-models</a:t>
            </a:r>
          </a:p>
        </p:txBody>
      </p:sp>
    </p:spTree>
    <p:extLst>
      <p:ext uri="{BB962C8B-B14F-4D97-AF65-F5344CB8AC3E}">
        <p14:creationId xmlns:p14="http://schemas.microsoft.com/office/powerpoint/2010/main" val="33211382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1BD79F-35DA-9525-04BA-A8773D81B905}"/>
              </a:ext>
            </a:extLst>
          </p:cNvPr>
          <p:cNvSpPr>
            <a:spLocks noGrp="1"/>
          </p:cNvSpPr>
          <p:nvPr>
            <p:ph idx="1"/>
          </p:nvPr>
        </p:nvSpPr>
        <p:spPr>
          <a:xfrm>
            <a:off x="691376" y="1159497"/>
            <a:ext cx="10783229" cy="4930218"/>
          </a:xfrm>
        </p:spPr>
        <p:txBody>
          <a:bodyPr/>
          <a:lstStyle/>
          <a:p>
            <a:r>
              <a:rPr lang="en-US" sz="1500" b="1" i="1" dirty="0">
                <a:solidFill>
                  <a:srgbClr val="292929"/>
                </a:solidFill>
                <a:effectLst/>
                <a:latin typeface="Calibri" panose="020F0502020204030204" pitchFamily="34" charset="0"/>
                <a:cs typeface="Calibri" panose="020F0502020204030204" pitchFamily="34" charset="0"/>
              </a:rPr>
              <a:t>2. Mean Square Error(MSE) / Root Mean Square Error(RMSE)</a:t>
            </a:r>
            <a:endParaRPr lang="en-US" sz="1500" b="1" i="1" dirty="0">
              <a:solidFill>
                <a:srgbClr val="202124"/>
              </a:solidFill>
              <a:latin typeface="Calibri" panose="020F0502020204030204" pitchFamily="34" charset="0"/>
              <a:cs typeface="Calibri" panose="020F0502020204030204" pitchFamily="34" charset="0"/>
            </a:endParaRPr>
          </a:p>
          <a:p>
            <a:pPr marL="971550" lvl="1" indent="-285750">
              <a:buFont typeface="Wingdings" panose="05000000000000000000" pitchFamily="2" charset="2"/>
              <a:buChar char="§"/>
            </a:pPr>
            <a:r>
              <a:rPr lang="en-US" sz="1500" dirty="0">
                <a:solidFill>
                  <a:srgbClr val="292929"/>
                </a:solidFill>
                <a:latin typeface="Calibri" panose="020F0502020204030204" pitchFamily="34" charset="0"/>
                <a:cs typeface="Calibri" panose="020F0502020204030204" pitchFamily="34" charset="0"/>
              </a:rPr>
              <a:t>A</a:t>
            </a:r>
            <a:r>
              <a:rPr lang="en-US" sz="1500" b="0" i="0" dirty="0">
                <a:solidFill>
                  <a:srgbClr val="292929"/>
                </a:solidFill>
                <a:effectLst/>
                <a:latin typeface="Calibri" panose="020F0502020204030204" pitchFamily="34" charset="0"/>
                <a:cs typeface="Calibri" panose="020F0502020204030204" pitchFamily="34" charset="0"/>
              </a:rPr>
              <a:t>verage of the squared difference between the predicted and actual value </a:t>
            </a:r>
            <a:r>
              <a:rPr lang="en-US" sz="1500" b="0" i="0" dirty="0">
                <a:solidFill>
                  <a:srgbClr val="292929"/>
                </a:solidFill>
                <a:effectLst/>
                <a:latin typeface="Calibri" panose="020F0502020204030204" pitchFamily="34" charset="0"/>
                <a:cs typeface="Calibri" panose="020F0502020204030204" pitchFamily="34" charset="0"/>
                <a:sym typeface="Wingdings" panose="05000000000000000000" pitchFamily="2" charset="2"/>
              </a:rPr>
              <a:t></a:t>
            </a:r>
            <a:r>
              <a:rPr lang="en-US" sz="1500" b="0" i="0" dirty="0">
                <a:solidFill>
                  <a:srgbClr val="292929"/>
                </a:solidFill>
                <a:effectLst/>
                <a:latin typeface="Calibri" panose="020F0502020204030204" pitchFamily="34" charset="0"/>
                <a:cs typeface="Calibri" panose="020F0502020204030204" pitchFamily="34" charset="0"/>
              </a:rPr>
              <a:t> higher errors (or distances) weigh more</a:t>
            </a:r>
          </a:p>
          <a:p>
            <a:pPr marL="971550" lvl="1" indent="-285750">
              <a:buFont typeface="Wingdings" panose="05000000000000000000" pitchFamily="2" charset="2"/>
              <a:buChar char="§"/>
            </a:pPr>
            <a:r>
              <a:rPr lang="en-US" sz="1500" i="1" dirty="0">
                <a:solidFill>
                  <a:srgbClr val="202124"/>
                </a:solidFill>
                <a:effectLst/>
                <a:latin typeface="Calibri" panose="020F0502020204030204" pitchFamily="34" charset="0"/>
                <a:cs typeface="Calibri" panose="020F0502020204030204" pitchFamily="34" charset="0"/>
              </a:rPr>
              <a:t>RMSE is used then to return the MSE error to the original unit by taking the square root of it, while maintaining the property of penalizing higher errors.</a:t>
            </a:r>
            <a:endParaRPr lang="en-US" sz="1500" b="1" i="1" dirty="0">
              <a:solidFill>
                <a:srgbClr val="202124"/>
              </a:solidFill>
              <a:latin typeface="Calibri" panose="020F0502020204030204" pitchFamily="34" charset="0"/>
              <a:cs typeface="Calibri" panose="020F0502020204030204" pitchFamily="34" charset="0"/>
            </a:endParaRPr>
          </a:p>
          <a:p>
            <a:endParaRPr lang="en-US" sz="1500" b="1" i="1" dirty="0">
              <a:solidFill>
                <a:srgbClr val="202124"/>
              </a:solidFill>
              <a:effectLst/>
              <a:latin typeface="Calibri" panose="020F0502020204030204" pitchFamily="34" charset="0"/>
              <a:cs typeface="Calibri" panose="020F0502020204030204" pitchFamily="34" charset="0"/>
            </a:endParaRPr>
          </a:p>
          <a:p>
            <a:endParaRPr lang="en-US" sz="1500" b="1" i="1" dirty="0">
              <a:solidFill>
                <a:srgbClr val="202124"/>
              </a:solidFill>
              <a:latin typeface="Calibri" panose="020F0502020204030204" pitchFamily="34" charset="0"/>
              <a:cs typeface="Calibri" panose="020F0502020204030204" pitchFamily="34" charset="0"/>
            </a:endParaRPr>
          </a:p>
          <a:p>
            <a:endParaRPr lang="en-US" sz="1500" b="1" i="1" dirty="0">
              <a:solidFill>
                <a:srgbClr val="202124"/>
              </a:solidFill>
              <a:effectLst/>
              <a:latin typeface="Calibri" panose="020F0502020204030204" pitchFamily="34" charset="0"/>
              <a:cs typeface="Calibri" panose="020F0502020204030204" pitchFamily="34" charset="0"/>
            </a:endParaRPr>
          </a:p>
          <a:p>
            <a:endParaRPr lang="en-US" sz="1500" b="1" i="1" dirty="0">
              <a:solidFill>
                <a:srgbClr val="202124"/>
              </a:solidFill>
              <a:effectLst/>
              <a:latin typeface="Calibri" panose="020F0502020204030204" pitchFamily="34" charset="0"/>
              <a:cs typeface="Calibri" panose="020F0502020204030204" pitchFamily="34" charset="0"/>
            </a:endParaRPr>
          </a:p>
          <a:p>
            <a:r>
              <a:rPr lang="en-US" sz="1500" b="1" i="1" dirty="0">
                <a:solidFill>
                  <a:srgbClr val="202124"/>
                </a:solidFill>
                <a:latin typeface="Calibri" panose="020F0502020204030204" pitchFamily="34" charset="0"/>
                <a:cs typeface="Calibri" panose="020F0502020204030204" pitchFamily="34" charset="0"/>
              </a:rPr>
              <a:t>3. </a:t>
            </a:r>
            <a:r>
              <a:rPr lang="en-US" sz="1500" b="1" i="0" dirty="0">
                <a:solidFill>
                  <a:srgbClr val="292929"/>
                </a:solidFill>
                <a:effectLst/>
                <a:latin typeface="Calibri" panose="020F0502020204030204" pitchFamily="34" charset="0"/>
                <a:cs typeface="Calibri" panose="020F0502020204030204" pitchFamily="34" charset="0"/>
              </a:rPr>
              <a:t>R Squared / Adjusted R Squared</a:t>
            </a:r>
          </a:p>
          <a:p>
            <a:pPr marL="971550" lvl="1" indent="-285750">
              <a:buFont typeface="Wingdings" panose="05000000000000000000" pitchFamily="2" charset="2"/>
              <a:buChar char="§"/>
            </a:pPr>
            <a:r>
              <a:rPr lang="en-US" sz="1500" b="0" i="0" dirty="0">
                <a:solidFill>
                  <a:srgbClr val="292929"/>
                </a:solidFill>
                <a:effectLst/>
                <a:latin typeface="Calibri" panose="020F0502020204030204" pitchFamily="34" charset="0"/>
                <a:cs typeface="Calibri" panose="020F0502020204030204" pitchFamily="34" charset="0"/>
              </a:rPr>
              <a:t>R- squared explains the degree to which the input variables explain the variation of the output / predicted variable.</a:t>
            </a:r>
          </a:p>
          <a:p>
            <a:pPr marL="971550" lvl="1" indent="-285750">
              <a:buFont typeface="Wingdings" panose="05000000000000000000" pitchFamily="2" charset="2"/>
              <a:buChar char="§"/>
            </a:pPr>
            <a:r>
              <a:rPr lang="en-US" sz="1500" b="0" i="0" dirty="0">
                <a:solidFill>
                  <a:srgbClr val="292929"/>
                </a:solidFill>
                <a:effectLst/>
                <a:latin typeface="Calibri" panose="020F0502020204030204" pitchFamily="34" charset="0"/>
                <a:cs typeface="Calibri" panose="020F0502020204030204" pitchFamily="34" charset="0"/>
              </a:rPr>
              <a:t>R Squ</a:t>
            </a:r>
            <a:r>
              <a:rPr lang="en-US" sz="1500" i="0" dirty="0">
                <a:solidFill>
                  <a:srgbClr val="292929"/>
                </a:solidFill>
                <a:effectLst/>
                <a:latin typeface="Calibri" panose="020F0502020204030204" pitchFamily="34" charset="0"/>
                <a:cs typeface="Calibri" panose="020F0502020204030204" pitchFamily="34" charset="0"/>
              </a:rPr>
              <a:t>are value is between 0 to 1 and a bigger value indicates a better fit between prediction and actual value.</a:t>
            </a:r>
          </a:p>
          <a:p>
            <a:pPr marL="971550" lvl="1" indent="-285750">
              <a:buFont typeface="Wingdings" panose="05000000000000000000" pitchFamily="2" charset="2"/>
              <a:buChar char="§"/>
            </a:pPr>
            <a:r>
              <a:rPr lang="en-US" sz="1500" dirty="0">
                <a:solidFill>
                  <a:srgbClr val="202124"/>
                </a:solidFill>
                <a:effectLst/>
                <a:latin typeface="Calibri" panose="020F0502020204030204" pitchFamily="34" charset="0"/>
                <a:cs typeface="Calibri" panose="020F0502020204030204" pitchFamily="34" charset="0"/>
              </a:rPr>
              <a:t>Adjusted R-square comes into the picture as it penalizes you for adding the variables which do not improve your existing mode.</a:t>
            </a:r>
          </a:p>
          <a:p>
            <a:endParaRPr lang="en-US" sz="1500" b="1" i="0" dirty="0">
              <a:solidFill>
                <a:srgbClr val="292929"/>
              </a:solidFill>
              <a:effectLst/>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A634173-59D1-BBA7-6B2B-BC920884F9FA}"/>
              </a:ext>
            </a:extLst>
          </p:cNvPr>
          <p:cNvSpPr>
            <a:spLocks noGrp="1"/>
          </p:cNvSpPr>
          <p:nvPr>
            <p:ph type="title"/>
          </p:nvPr>
        </p:nvSpPr>
        <p:spPr>
          <a:xfrm>
            <a:off x="691376" y="390719"/>
            <a:ext cx="10783229" cy="627376"/>
          </a:xfrm>
        </p:spPr>
        <p:txBody>
          <a:bodyPr/>
          <a:lstStyle/>
          <a:p>
            <a:r>
              <a:rPr lang="en-GB" dirty="0"/>
              <a:t>Regression Evaluation metrics - 2</a:t>
            </a:r>
            <a:endParaRPr lang="en-DE" dirty="0"/>
          </a:p>
        </p:txBody>
      </p:sp>
      <p:sp>
        <p:nvSpPr>
          <p:cNvPr id="7" name="TextBox 6">
            <a:extLst>
              <a:ext uri="{FF2B5EF4-FFF2-40B4-BE49-F238E27FC236}">
                <a16:creationId xmlns:a16="http://schemas.microsoft.com/office/drawing/2014/main" id="{1E90E472-1565-6E87-1B3A-1ADD1A54B701}"/>
              </a:ext>
            </a:extLst>
          </p:cNvPr>
          <p:cNvSpPr txBox="1"/>
          <p:nvPr/>
        </p:nvSpPr>
        <p:spPr>
          <a:xfrm>
            <a:off x="4985996" y="2095488"/>
            <a:ext cx="2659564" cy="1015663"/>
          </a:xfrm>
          <a:prstGeom prst="rect">
            <a:avLst/>
          </a:prstGeom>
          <a:noFill/>
        </p:spPr>
        <p:txBody>
          <a:bodyPr wrap="square">
            <a:spAutoFit/>
          </a:bodyPr>
          <a:lstStyle/>
          <a:p>
            <a:pPr algn="l"/>
            <a:r>
              <a:rPr lang="en-US" sz="1500" dirty="0">
                <a:solidFill>
                  <a:srgbClr val="292929"/>
                </a:solidFill>
                <a:latin typeface="Calibri" panose="020F0502020204030204" pitchFamily="34" charset="0"/>
                <a:cs typeface="Calibri" panose="020F0502020204030204" pitchFamily="34" charset="0"/>
              </a:rPr>
              <a:t>w</a:t>
            </a:r>
            <a:r>
              <a:rPr lang="en-US" sz="1500" i="0" dirty="0">
                <a:solidFill>
                  <a:srgbClr val="292929"/>
                </a:solidFill>
                <a:effectLst/>
                <a:latin typeface="Calibri" panose="020F0502020204030204" pitchFamily="34" charset="0"/>
                <a:cs typeface="Calibri" panose="020F0502020204030204" pitchFamily="34" charset="0"/>
              </a:rPr>
              <a:t>here</a:t>
            </a:r>
          </a:p>
          <a:p>
            <a:pPr algn="l"/>
            <a:r>
              <a:rPr lang="en-US" sz="1500" b="1" dirty="0">
                <a:solidFill>
                  <a:srgbClr val="292929"/>
                </a:solidFill>
                <a:latin typeface="Calibri" panose="020F0502020204030204" pitchFamily="34" charset="0"/>
                <a:cs typeface="Calibri" panose="020F0502020204030204" pitchFamily="34" charset="0"/>
              </a:rPr>
              <a:t>n</a:t>
            </a:r>
            <a:r>
              <a:rPr lang="en-US" sz="1500" b="0" i="0" dirty="0">
                <a:solidFill>
                  <a:srgbClr val="292929"/>
                </a:solidFill>
                <a:effectLst/>
                <a:latin typeface="Calibri" panose="020F0502020204030204" pitchFamily="34" charset="0"/>
                <a:cs typeface="Calibri" panose="020F0502020204030204" pitchFamily="34" charset="0"/>
              </a:rPr>
              <a:t> = total sample size</a:t>
            </a:r>
          </a:p>
          <a:p>
            <a:pPr algn="l"/>
            <a:r>
              <a:rPr lang="en-US" sz="1500" b="1" dirty="0" err="1">
                <a:solidFill>
                  <a:srgbClr val="292929"/>
                </a:solidFill>
                <a:latin typeface="Calibri" panose="020F0502020204030204" pitchFamily="34" charset="0"/>
                <a:cs typeface="Calibri" panose="020F0502020204030204" pitchFamily="34" charset="0"/>
              </a:rPr>
              <a:t>y</a:t>
            </a:r>
            <a:r>
              <a:rPr lang="en-US" sz="1500" b="1" i="0" dirty="0" err="1">
                <a:solidFill>
                  <a:srgbClr val="292929"/>
                </a:solidFill>
                <a:effectLst/>
                <a:latin typeface="Calibri" panose="020F0502020204030204" pitchFamily="34" charset="0"/>
                <a:cs typeface="Calibri" panose="020F0502020204030204" pitchFamily="34" charset="0"/>
              </a:rPr>
              <a:t>i</a:t>
            </a:r>
            <a:r>
              <a:rPr lang="en-US" sz="1500" b="0" i="0" dirty="0">
                <a:solidFill>
                  <a:srgbClr val="292929"/>
                </a:solidFill>
                <a:effectLst/>
                <a:latin typeface="Calibri" panose="020F0502020204030204" pitchFamily="34" charset="0"/>
                <a:cs typeface="Calibri" panose="020F0502020204030204" pitchFamily="34" charset="0"/>
              </a:rPr>
              <a:t> = actual value</a:t>
            </a:r>
          </a:p>
          <a:p>
            <a:pPr algn="l"/>
            <a:r>
              <a:rPr lang="en-US" sz="1500" b="1" i="0" dirty="0" err="1">
                <a:solidFill>
                  <a:srgbClr val="292929"/>
                </a:solidFill>
                <a:effectLst/>
                <a:latin typeface="Calibri" panose="020F0502020204030204" pitchFamily="34" charset="0"/>
                <a:cs typeface="Calibri" panose="020F0502020204030204" pitchFamily="34" charset="0"/>
              </a:rPr>
              <a:t>Ŷi</a:t>
            </a:r>
            <a:r>
              <a:rPr lang="en-US" sz="1500" b="0" i="0" dirty="0">
                <a:solidFill>
                  <a:srgbClr val="292929"/>
                </a:solidFill>
                <a:effectLst/>
                <a:latin typeface="Calibri" panose="020F0502020204030204" pitchFamily="34" charset="0"/>
                <a:cs typeface="Calibri" panose="020F0502020204030204" pitchFamily="34" charset="0"/>
              </a:rPr>
              <a:t> = predicted value</a:t>
            </a:r>
          </a:p>
        </p:txBody>
      </p:sp>
      <p:pic>
        <p:nvPicPr>
          <p:cNvPr id="9222" name="Picture 6">
            <a:extLst>
              <a:ext uri="{FF2B5EF4-FFF2-40B4-BE49-F238E27FC236}">
                <a16:creationId xmlns:a16="http://schemas.microsoft.com/office/drawing/2014/main" id="{3A61D2ED-8AEC-2D19-404E-8FB92A9D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031" y="2317570"/>
            <a:ext cx="30003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4669257C-1EF3-816C-8592-99209DE8A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528" y="2203270"/>
            <a:ext cx="3204746" cy="8001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0F21BCCE-43DF-BF67-452B-6DB2FCF01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418" y="5037516"/>
            <a:ext cx="3688655" cy="85725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rsquare-1">
            <a:extLst>
              <a:ext uri="{FF2B5EF4-FFF2-40B4-BE49-F238E27FC236}">
                <a16:creationId xmlns:a16="http://schemas.microsoft.com/office/drawing/2014/main" id="{681E4768-F0A1-68B9-B0C0-8A94E4F91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031" y="5032309"/>
            <a:ext cx="3181103" cy="9119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367C1E-2AB6-F912-3488-98DB908606D5}"/>
              </a:ext>
            </a:extLst>
          </p:cNvPr>
          <p:cNvSpPr txBox="1"/>
          <p:nvPr/>
        </p:nvSpPr>
        <p:spPr>
          <a:xfrm>
            <a:off x="4985996" y="4928571"/>
            <a:ext cx="2659564" cy="1015663"/>
          </a:xfrm>
          <a:prstGeom prst="rect">
            <a:avLst/>
          </a:prstGeom>
          <a:noFill/>
        </p:spPr>
        <p:txBody>
          <a:bodyPr wrap="square">
            <a:spAutoFit/>
          </a:bodyPr>
          <a:lstStyle/>
          <a:p>
            <a:pPr algn="l"/>
            <a:r>
              <a:rPr lang="en-US" sz="1500" dirty="0">
                <a:solidFill>
                  <a:srgbClr val="292929"/>
                </a:solidFill>
                <a:latin typeface="Calibri" panose="020F0502020204030204" pitchFamily="34" charset="0"/>
                <a:cs typeface="Calibri" panose="020F0502020204030204" pitchFamily="34" charset="0"/>
              </a:rPr>
              <a:t>w</a:t>
            </a:r>
            <a:r>
              <a:rPr lang="en-US" sz="1500" i="0" dirty="0">
                <a:solidFill>
                  <a:srgbClr val="292929"/>
                </a:solidFill>
                <a:effectLst/>
                <a:latin typeface="Calibri" panose="020F0502020204030204" pitchFamily="34" charset="0"/>
                <a:cs typeface="Calibri" panose="020F0502020204030204" pitchFamily="34" charset="0"/>
              </a:rPr>
              <a:t>here</a:t>
            </a:r>
          </a:p>
          <a:p>
            <a:pPr algn="l"/>
            <a:r>
              <a:rPr lang="en-US" sz="1500" b="1" dirty="0">
                <a:solidFill>
                  <a:srgbClr val="292929"/>
                </a:solidFill>
                <a:latin typeface="Calibri" panose="020F0502020204030204" pitchFamily="34" charset="0"/>
                <a:cs typeface="Calibri" panose="020F0502020204030204" pitchFamily="34" charset="0"/>
              </a:rPr>
              <a:t>n</a:t>
            </a:r>
            <a:r>
              <a:rPr lang="en-US" sz="1500" b="0" i="0" dirty="0">
                <a:solidFill>
                  <a:srgbClr val="292929"/>
                </a:solidFill>
                <a:effectLst/>
                <a:latin typeface="Calibri" panose="020F0502020204030204" pitchFamily="34" charset="0"/>
                <a:cs typeface="Calibri" panose="020F0502020204030204" pitchFamily="34" charset="0"/>
              </a:rPr>
              <a:t> = total sample size</a:t>
            </a:r>
          </a:p>
          <a:p>
            <a:pPr algn="l"/>
            <a:r>
              <a:rPr lang="en-US" sz="1500" b="1" dirty="0">
                <a:solidFill>
                  <a:srgbClr val="292929"/>
                </a:solidFill>
                <a:latin typeface="Calibri" panose="020F0502020204030204" pitchFamily="34" charset="0"/>
                <a:cs typeface="Calibri" panose="020F0502020204030204" pitchFamily="34" charset="0"/>
              </a:rPr>
              <a:t>p</a:t>
            </a:r>
            <a:r>
              <a:rPr lang="en-US" sz="1500" b="0" i="0" dirty="0">
                <a:solidFill>
                  <a:srgbClr val="292929"/>
                </a:solidFill>
                <a:effectLst/>
                <a:latin typeface="Calibri" panose="020F0502020204030204" pitchFamily="34" charset="0"/>
                <a:cs typeface="Calibri" panose="020F0502020204030204" pitchFamily="34" charset="0"/>
              </a:rPr>
              <a:t> = number of predictors / columns</a:t>
            </a:r>
          </a:p>
        </p:txBody>
      </p:sp>
    </p:spTree>
    <p:extLst>
      <p:ext uri="{BB962C8B-B14F-4D97-AF65-F5344CB8AC3E}">
        <p14:creationId xmlns:p14="http://schemas.microsoft.com/office/powerpoint/2010/main" val="13707251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88E2FE-2F0A-51B8-4018-5AA3A0196F81}"/>
              </a:ext>
            </a:extLst>
          </p:cNvPr>
          <p:cNvSpPr>
            <a:spLocks noGrp="1"/>
          </p:cNvSpPr>
          <p:nvPr>
            <p:ph idx="1"/>
          </p:nvPr>
        </p:nvSpPr>
        <p:spPr>
          <a:xfrm>
            <a:off x="691376" y="1159497"/>
            <a:ext cx="10783229" cy="4204983"/>
          </a:xfrm>
        </p:spPr>
        <p:txBody>
          <a:bodyPr/>
          <a:lstStyle/>
          <a:p>
            <a:r>
              <a:rPr lang="en-GB" sz="1500" dirty="0">
                <a:latin typeface="Calibri" panose="020F0502020204030204" pitchFamily="34" charset="0"/>
                <a:cs typeface="Calibri" panose="020F0502020204030204" pitchFamily="34" charset="0"/>
              </a:rPr>
              <a:t>Case Study overview - </a:t>
            </a: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r>
              <a:rPr lang="en-GB" sz="1500" dirty="0">
                <a:latin typeface="Calibri" panose="020F0502020204030204" pitchFamily="34" charset="0"/>
                <a:cs typeface="Calibri" panose="020F0502020204030204" pitchFamily="34" charset="0"/>
              </a:rPr>
              <a:t>Notebooks to refer – </a:t>
            </a:r>
          </a:p>
          <a:p>
            <a:endParaRPr lang="en-GB" sz="1500" dirty="0">
              <a:latin typeface="Calibri" panose="020F0502020204030204" pitchFamily="34" charset="0"/>
              <a:cs typeface="Calibri" panose="020F0502020204030204" pitchFamily="34" charset="0"/>
            </a:endParaRPr>
          </a:p>
          <a:p>
            <a:r>
              <a:rPr lang="en-GB" sz="1500" dirty="0">
                <a:latin typeface="Calibri" panose="020F0502020204030204" pitchFamily="34" charset="0"/>
                <a:cs typeface="Calibri" panose="020F0502020204030204" pitchFamily="34" charset="0"/>
              </a:rPr>
              <a:t>Topics covered – </a:t>
            </a:r>
          </a:p>
          <a:p>
            <a:r>
              <a:rPr lang="en-GB" sz="1500" dirty="0">
                <a:latin typeface="Calibri" panose="020F0502020204030204" pitchFamily="34" charset="0"/>
                <a:cs typeface="Calibri" panose="020F0502020204030204" pitchFamily="34" charset="0"/>
              </a:rPr>
              <a:t>	1. Regression Model building</a:t>
            </a:r>
          </a:p>
          <a:p>
            <a:r>
              <a:rPr lang="en-GB" sz="1500" dirty="0">
                <a:latin typeface="Calibri" panose="020F0502020204030204" pitchFamily="34" charset="0"/>
                <a:cs typeface="Calibri" panose="020F0502020204030204" pitchFamily="34" charset="0"/>
              </a:rPr>
              <a:t>	2. Regression Model Evaluation</a:t>
            </a:r>
            <a:endParaRPr lang="en-DE"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07EB183-12E9-260F-BC4B-505BDD41B764}"/>
              </a:ext>
            </a:extLst>
          </p:cNvPr>
          <p:cNvSpPr>
            <a:spLocks noGrp="1"/>
          </p:cNvSpPr>
          <p:nvPr>
            <p:ph type="title"/>
          </p:nvPr>
        </p:nvSpPr>
        <p:spPr/>
        <p:txBody>
          <a:bodyPr/>
          <a:lstStyle/>
          <a:p>
            <a:r>
              <a:rPr lang="en-GB" dirty="0"/>
              <a:t>CASE STUDY – 1 (Regression)</a:t>
            </a:r>
            <a:endParaRPr lang="en-DE" dirty="0"/>
          </a:p>
        </p:txBody>
      </p:sp>
    </p:spTree>
    <p:extLst>
      <p:ext uri="{BB962C8B-B14F-4D97-AF65-F5344CB8AC3E}">
        <p14:creationId xmlns:p14="http://schemas.microsoft.com/office/powerpoint/2010/main" val="31020697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566EB04-2DB3-924C-F807-B23A2AD15B03}"/>
              </a:ext>
            </a:extLst>
          </p:cNvPr>
          <p:cNvSpPr>
            <a:spLocks noGrp="1"/>
          </p:cNvSpPr>
          <p:nvPr>
            <p:ph sz="half" idx="2"/>
          </p:nvPr>
        </p:nvSpPr>
        <p:spPr/>
        <p:txBody>
          <a:bodyPr/>
          <a:lstStyle/>
          <a:p>
            <a:pPr algn="ctr"/>
            <a:endParaRPr lang="en-GB" sz="3600" dirty="0">
              <a:latin typeface="Calibri" panose="020F0502020204030204" pitchFamily="34" charset="0"/>
              <a:cs typeface="Calibri" panose="020F0502020204030204" pitchFamily="34" charset="0"/>
            </a:endParaRPr>
          </a:p>
          <a:p>
            <a:pPr algn="ctr"/>
            <a:endParaRPr lang="en-GB" sz="3600" dirty="0">
              <a:latin typeface="Calibri" panose="020F0502020204030204" pitchFamily="34" charset="0"/>
              <a:cs typeface="Calibri" panose="020F0502020204030204" pitchFamily="34" charset="0"/>
            </a:endParaRPr>
          </a:p>
          <a:p>
            <a:pPr algn="ctr"/>
            <a:endParaRPr lang="en-GB" sz="3600" dirty="0">
              <a:latin typeface="Calibri" panose="020F0502020204030204" pitchFamily="34" charset="0"/>
              <a:cs typeface="Calibri" panose="020F0502020204030204" pitchFamily="34" charset="0"/>
            </a:endParaRPr>
          </a:p>
          <a:p>
            <a:pPr algn="ctr"/>
            <a:endParaRPr lang="en-GB" sz="3600" dirty="0">
              <a:latin typeface="Calibri" panose="020F0502020204030204" pitchFamily="34" charset="0"/>
              <a:cs typeface="Calibri" panose="020F0502020204030204" pitchFamily="34" charset="0"/>
            </a:endParaRPr>
          </a:p>
          <a:p>
            <a:pPr algn="ctr"/>
            <a:r>
              <a:rPr lang="en-GB" sz="3600" dirty="0">
                <a:latin typeface="Calibri" panose="020F0502020204030204" pitchFamily="34" charset="0"/>
                <a:cs typeface="Calibri" panose="020F0502020204030204" pitchFamily="34" charset="0"/>
              </a:rPr>
              <a:t>PART 2</a:t>
            </a:r>
            <a:endParaRPr lang="en-DE"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7865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71951A-DE28-1DA8-0819-7C55A241CF63}"/>
              </a:ext>
            </a:extLst>
          </p:cNvPr>
          <p:cNvSpPr>
            <a:spLocks noGrp="1"/>
          </p:cNvSpPr>
          <p:nvPr>
            <p:ph idx="1"/>
          </p:nvPr>
        </p:nvSpPr>
        <p:spPr>
          <a:xfrm>
            <a:off x="691376" y="1008666"/>
            <a:ext cx="10783229" cy="5128183"/>
          </a:xfrm>
        </p:spPr>
        <p:txBody>
          <a:bodyPr/>
          <a:lstStyle/>
          <a:p>
            <a:r>
              <a:rPr lang="en-US" sz="1500" b="0" i="1" dirty="0">
                <a:solidFill>
                  <a:schemeClr val="accent1">
                    <a:lumMod val="75000"/>
                  </a:schemeClr>
                </a:solidFill>
                <a:effectLst/>
                <a:latin typeface="Calibri" panose="020F0502020204030204" pitchFamily="34" charset="0"/>
                <a:cs typeface="Calibri" panose="020F0502020204030204" pitchFamily="34" charset="0"/>
              </a:rPr>
              <a:t>Definition: </a:t>
            </a:r>
            <a:r>
              <a:rPr lang="en-US" sz="1500" b="0" i="0" dirty="0">
                <a:solidFill>
                  <a:srgbClr val="333333"/>
                </a:solidFill>
                <a:effectLst/>
                <a:latin typeface="Calibri" panose="020F0502020204030204" pitchFamily="34" charset="0"/>
                <a:cs typeface="Calibri" panose="020F0502020204030204" pitchFamily="34" charset="0"/>
              </a:rPr>
              <a:t>Classification is the process of predicting the class of given data points. Classes are also called as targets/ labels or categories.</a:t>
            </a:r>
          </a:p>
          <a:p>
            <a:r>
              <a:rPr lang="en-US" sz="1500" dirty="0">
                <a:solidFill>
                  <a:srgbClr val="333333"/>
                </a:solidFill>
                <a:latin typeface="Calibri" panose="020F0502020204030204" pitchFamily="34" charset="0"/>
                <a:cs typeface="Calibri" panose="020F0502020204030204" pitchFamily="34" charset="0"/>
              </a:rPr>
              <a:t>Binary Classifier: If the classification problem has only two possible outcomes. Examples: YES or NO, MALE or FEMALE, SPAM or NOT SPAM, CAT or DOG, etc.</a:t>
            </a:r>
          </a:p>
          <a:p>
            <a:r>
              <a:rPr lang="en-US" sz="1500" dirty="0">
                <a:solidFill>
                  <a:srgbClr val="333333"/>
                </a:solidFill>
                <a:latin typeface="Calibri" panose="020F0502020204030204" pitchFamily="34" charset="0"/>
                <a:cs typeface="Calibri" panose="020F0502020204030204" pitchFamily="34" charset="0"/>
              </a:rPr>
              <a:t>Multi-class Classifier: If a classification problem has more than two outcomes.  Example: Classifications of types of crops, Classification of types of music.</a:t>
            </a:r>
          </a:p>
          <a:p>
            <a:endParaRPr lang="en-US" sz="1500" dirty="0">
              <a:solidFill>
                <a:srgbClr val="333333"/>
              </a:solidFill>
              <a:latin typeface="Calibri" panose="020F0502020204030204" pitchFamily="34" charset="0"/>
              <a:cs typeface="Calibri" panose="020F0502020204030204" pitchFamily="34" charset="0"/>
            </a:endParaRPr>
          </a:p>
          <a:p>
            <a:r>
              <a:rPr lang="en-US" sz="1500" i="1" dirty="0">
                <a:solidFill>
                  <a:schemeClr val="accent1">
                    <a:lumMod val="75000"/>
                  </a:schemeClr>
                </a:solidFill>
                <a:latin typeface="Calibri" panose="020F0502020204030204" pitchFamily="34" charset="0"/>
                <a:cs typeface="Calibri" panose="020F0502020204030204" pitchFamily="34" charset="0"/>
              </a:rPr>
              <a:t>Usage:</a:t>
            </a:r>
          </a:p>
          <a:p>
            <a:pPr marL="285750" indent="-285750" algn="just">
              <a:buFont typeface="Wingdings" panose="05000000000000000000" pitchFamily="2" charset="2"/>
              <a:buChar char="§"/>
            </a:pPr>
            <a:r>
              <a:rPr lang="en-US" sz="1500" b="0" i="0" dirty="0">
                <a:solidFill>
                  <a:srgbClr val="000000"/>
                </a:solidFill>
                <a:effectLst/>
                <a:latin typeface="Calibri" panose="020F0502020204030204" pitchFamily="34" charset="0"/>
                <a:cs typeface="Calibri" panose="020F0502020204030204" pitchFamily="34" charset="0"/>
              </a:rPr>
              <a:t>Email spam detection (spam or not), Anomaly detection, Image classification, Sentiment analysis</a:t>
            </a:r>
          </a:p>
          <a:p>
            <a:endParaRPr lang="en-US" sz="1500" dirty="0">
              <a:solidFill>
                <a:srgbClr val="333333"/>
              </a:solidFill>
              <a:latin typeface="Calibri" panose="020F0502020204030204" pitchFamily="34" charset="0"/>
              <a:cs typeface="Calibri" panose="020F0502020204030204" pitchFamily="34" charset="0"/>
            </a:endParaRPr>
          </a:p>
          <a:p>
            <a:r>
              <a:rPr lang="en-US" sz="1500" b="0" i="1" dirty="0">
                <a:solidFill>
                  <a:schemeClr val="accent1">
                    <a:lumMod val="75000"/>
                  </a:schemeClr>
                </a:solidFill>
                <a:effectLst/>
                <a:latin typeface="Calibri" panose="020F0502020204030204" pitchFamily="34" charset="0"/>
                <a:cs typeface="Calibri" panose="020F0502020204030204" pitchFamily="34" charset="0"/>
              </a:rPr>
              <a:t>Types of Learners:</a:t>
            </a:r>
          </a:p>
          <a:p>
            <a:pPr>
              <a:buFont typeface="+mj-lt"/>
              <a:buAutoNum type="arabicPeriod"/>
            </a:pPr>
            <a:r>
              <a:rPr lang="en-US" sz="1500" b="1" i="0" dirty="0">
                <a:solidFill>
                  <a:srgbClr val="000000"/>
                </a:solidFill>
                <a:effectLst/>
                <a:latin typeface="Calibri" panose="020F0502020204030204" pitchFamily="34" charset="0"/>
                <a:cs typeface="Calibri" panose="020F0502020204030204" pitchFamily="34" charset="0"/>
              </a:rPr>
              <a:t>  Lazy Learners:</a:t>
            </a:r>
            <a:r>
              <a:rPr lang="en-US" sz="1500" b="0" i="0" dirty="0">
                <a:solidFill>
                  <a:srgbClr val="000000"/>
                </a:solidFill>
                <a:effectLst/>
                <a:latin typeface="Calibri" panose="020F0502020204030204" pitchFamily="34" charset="0"/>
                <a:cs typeface="Calibri" panose="020F0502020204030204" pitchFamily="34" charset="0"/>
              </a:rPr>
              <a:t> Lazy Learner firstly stores the training dataset and wait until it receives the test dataset. In Lazy learner case, classification is done based on the most related data stored in the training dataset. It takes less time in training but more time for predictions.</a:t>
            </a:r>
            <a:br>
              <a:rPr lang="en-US" sz="1500" b="0" i="0" dirty="0">
                <a:solidFill>
                  <a:srgbClr val="000000"/>
                </a:solidFill>
                <a:effectLst/>
                <a:latin typeface="Calibri" panose="020F0502020204030204" pitchFamily="34" charset="0"/>
                <a:cs typeface="Calibri" panose="020F0502020204030204" pitchFamily="34" charset="0"/>
              </a:rPr>
            </a:br>
            <a:r>
              <a:rPr lang="en-US" sz="1500" b="0" i="0" dirty="0">
                <a:solidFill>
                  <a:srgbClr val="000000"/>
                </a:solidFill>
                <a:effectLst/>
                <a:latin typeface="Calibri" panose="020F0502020204030204" pitchFamily="34" charset="0"/>
                <a:cs typeface="Calibri" panose="020F0502020204030204" pitchFamily="34" charset="0"/>
              </a:rPr>
              <a:t>	</a:t>
            </a:r>
            <a:r>
              <a:rPr lang="en-US" sz="1500" b="1" i="0" dirty="0">
                <a:solidFill>
                  <a:srgbClr val="000000"/>
                </a:solidFill>
                <a:effectLst/>
                <a:latin typeface="Calibri" panose="020F0502020204030204" pitchFamily="34" charset="0"/>
                <a:cs typeface="Calibri" panose="020F0502020204030204" pitchFamily="34" charset="0"/>
              </a:rPr>
              <a:t>Example:</a:t>
            </a:r>
            <a:r>
              <a:rPr lang="en-US" sz="1500" b="0" i="0" dirty="0">
                <a:solidFill>
                  <a:srgbClr val="000000"/>
                </a:solidFill>
                <a:effectLst/>
                <a:latin typeface="Calibri" panose="020F0502020204030204" pitchFamily="34" charset="0"/>
                <a:cs typeface="Calibri" panose="020F0502020204030204" pitchFamily="34" charset="0"/>
              </a:rPr>
              <a:t> K-NN algorithm, Case-based reasoning</a:t>
            </a:r>
          </a:p>
          <a:p>
            <a:pPr algn="just">
              <a:buFont typeface="+mj-lt"/>
              <a:buAutoNum type="arabicPeriod"/>
            </a:pPr>
            <a:r>
              <a:rPr lang="en-US" sz="1500" b="1" i="0" dirty="0">
                <a:solidFill>
                  <a:srgbClr val="000000"/>
                </a:solidFill>
                <a:effectLst/>
                <a:latin typeface="Calibri" panose="020F0502020204030204" pitchFamily="34" charset="0"/>
                <a:cs typeface="Calibri" panose="020F0502020204030204" pitchFamily="34" charset="0"/>
              </a:rPr>
              <a:t>  Eager Learners: </a:t>
            </a:r>
            <a:r>
              <a:rPr lang="en-US" sz="1500" b="0" i="0" dirty="0">
                <a:solidFill>
                  <a:srgbClr val="000000"/>
                </a:solidFill>
                <a:effectLst/>
                <a:latin typeface="Calibri" panose="020F0502020204030204" pitchFamily="34" charset="0"/>
                <a:cs typeface="Calibri" panose="020F0502020204030204" pitchFamily="34" charset="0"/>
              </a:rPr>
              <a:t>Eager Learners develop a classification model based on a training dataset before receiving a test dataset. Opposite to Lazy learners, Eager Learner takes more time in learning, and less time in prediction. </a:t>
            </a:r>
          </a:p>
          <a:p>
            <a:pPr algn="just"/>
            <a:r>
              <a:rPr lang="en-US" sz="1500" dirty="0">
                <a:solidFill>
                  <a:srgbClr val="000000"/>
                </a:solidFill>
                <a:latin typeface="Calibri" panose="020F0502020204030204" pitchFamily="34" charset="0"/>
                <a:cs typeface="Calibri" panose="020F0502020204030204" pitchFamily="34" charset="0"/>
              </a:rPr>
              <a:t>	</a:t>
            </a:r>
            <a:r>
              <a:rPr lang="en-US" sz="1500" b="1" i="0" dirty="0">
                <a:solidFill>
                  <a:srgbClr val="000000"/>
                </a:solidFill>
                <a:effectLst/>
                <a:latin typeface="Calibri" panose="020F0502020204030204" pitchFamily="34" charset="0"/>
                <a:cs typeface="Calibri" panose="020F0502020204030204" pitchFamily="34" charset="0"/>
              </a:rPr>
              <a:t>Example:</a:t>
            </a:r>
            <a:r>
              <a:rPr lang="en-US" sz="1500" b="0" i="0" dirty="0">
                <a:solidFill>
                  <a:srgbClr val="000000"/>
                </a:solidFill>
                <a:effectLst/>
                <a:latin typeface="Calibri" panose="020F0502020204030204" pitchFamily="34" charset="0"/>
                <a:cs typeface="Calibri" panose="020F0502020204030204" pitchFamily="34" charset="0"/>
              </a:rPr>
              <a:t> Decision Trees, Naïve Bayes, ANN.</a:t>
            </a:r>
          </a:p>
          <a:p>
            <a:endParaRPr lang="en-DE"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61489116-5FF2-8A71-4B41-F2D8800B29C4}"/>
              </a:ext>
            </a:extLst>
          </p:cNvPr>
          <p:cNvSpPr>
            <a:spLocks noGrp="1"/>
          </p:cNvSpPr>
          <p:nvPr>
            <p:ph type="title"/>
          </p:nvPr>
        </p:nvSpPr>
        <p:spPr>
          <a:xfrm>
            <a:off x="691376" y="305876"/>
            <a:ext cx="10783229" cy="702790"/>
          </a:xfrm>
        </p:spPr>
        <p:txBody>
          <a:bodyPr/>
          <a:lstStyle/>
          <a:p>
            <a:r>
              <a:rPr lang="en-GB" dirty="0"/>
              <a:t>Classification</a:t>
            </a:r>
            <a:endParaRPr lang="en-DE" dirty="0"/>
          </a:p>
        </p:txBody>
      </p:sp>
    </p:spTree>
    <p:extLst>
      <p:ext uri="{BB962C8B-B14F-4D97-AF65-F5344CB8AC3E}">
        <p14:creationId xmlns:p14="http://schemas.microsoft.com/office/powerpoint/2010/main" val="20703326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CCD5D8-DD4A-29B9-4CA1-BA71752F6EC4}"/>
              </a:ext>
            </a:extLst>
          </p:cNvPr>
          <p:cNvSpPr>
            <a:spLocks noGrp="1"/>
          </p:cNvSpPr>
          <p:nvPr>
            <p:ph idx="1"/>
          </p:nvPr>
        </p:nvSpPr>
        <p:spPr>
          <a:xfrm>
            <a:off x="691376" y="1159496"/>
            <a:ext cx="10677350" cy="2135958"/>
          </a:xfrm>
        </p:spPr>
        <p:txBody>
          <a:bodyPr/>
          <a:lstStyle/>
          <a:p>
            <a:pPr algn="just"/>
            <a:r>
              <a:rPr lang="en-GB" sz="1500" i="1" dirty="0">
                <a:solidFill>
                  <a:schemeClr val="accent1">
                    <a:lumMod val="75000"/>
                  </a:schemeClr>
                </a:solidFill>
                <a:latin typeface="Calibri" panose="020F0502020204030204" pitchFamily="34" charset="0"/>
                <a:cs typeface="Calibri" panose="020F0502020204030204" pitchFamily="34" charset="0"/>
              </a:rPr>
              <a:t>Need for Balanced dataset: </a:t>
            </a:r>
            <a:r>
              <a:rPr lang="en-GB" sz="1500" dirty="0">
                <a:latin typeface="Calibri" panose="020F0502020204030204" pitchFamily="34" charset="0"/>
                <a:cs typeface="Calibri" panose="020F0502020204030204" pitchFamily="34" charset="0"/>
              </a:rPr>
              <a:t>L</a:t>
            </a:r>
            <a:r>
              <a:rPr lang="en-US" sz="1500" i="0" dirty="0">
                <a:solidFill>
                  <a:srgbClr val="292929"/>
                </a:solidFill>
                <a:effectLst/>
                <a:latin typeface="Calibri" panose="020F0502020204030204" pitchFamily="34" charset="0"/>
                <a:cs typeface="Calibri" panose="020F0502020204030204" pitchFamily="34" charset="0"/>
              </a:rPr>
              <a:t>et’s say you are working in a leading tech company and company gave you a task to train a model on detecting the fraud detection. But here’s the catch. The fraud transaction is relatively rare;</a:t>
            </a:r>
          </a:p>
          <a:p>
            <a:pPr algn="just"/>
            <a:r>
              <a:rPr lang="en-US" sz="1500" dirty="0">
                <a:solidFill>
                  <a:srgbClr val="292929"/>
                </a:solidFill>
                <a:latin typeface="Calibri" panose="020F0502020204030204" pitchFamily="34" charset="0"/>
                <a:cs typeface="Calibri" panose="020F0502020204030204" pitchFamily="34" charset="0"/>
              </a:rPr>
              <a:t>Y</a:t>
            </a:r>
            <a:r>
              <a:rPr lang="en-US" sz="1500" i="0" dirty="0">
                <a:solidFill>
                  <a:srgbClr val="292929"/>
                </a:solidFill>
                <a:effectLst/>
                <a:latin typeface="Calibri" panose="020F0502020204030204" pitchFamily="34" charset="0"/>
                <a:cs typeface="Calibri" panose="020F0502020204030204" pitchFamily="34" charset="0"/>
              </a:rPr>
              <a:t>ou start to training you model and get over 95% accuracy. But when company gives inputs to your model, the model is predicting “Not a Fraud Transaction” every time.</a:t>
            </a:r>
            <a:endParaRPr lang="en-GB" sz="1500" dirty="0">
              <a:effectLst/>
              <a:latin typeface="Calibri" panose="020F0502020204030204" pitchFamily="34" charset="0"/>
              <a:cs typeface="Calibri" panose="020F0502020204030204" pitchFamily="34" charset="0"/>
            </a:endParaRPr>
          </a:p>
          <a:p>
            <a:pPr algn="just"/>
            <a:endParaRPr lang="en-GB" sz="1500" i="1" dirty="0">
              <a:solidFill>
                <a:schemeClr val="accent1">
                  <a:lumMod val="75000"/>
                </a:schemeClr>
              </a:solidFill>
              <a:latin typeface="Calibri" panose="020F0502020204030204" pitchFamily="34" charset="0"/>
              <a:cs typeface="Calibri" panose="020F0502020204030204" pitchFamily="34" charset="0"/>
            </a:endParaRPr>
          </a:p>
          <a:p>
            <a:pPr algn="just"/>
            <a:r>
              <a:rPr lang="en-GB" sz="1500" i="1" dirty="0">
                <a:solidFill>
                  <a:schemeClr val="accent1">
                    <a:lumMod val="75000"/>
                  </a:schemeClr>
                </a:solidFill>
                <a:latin typeface="Calibri" panose="020F0502020204030204" pitchFamily="34" charset="0"/>
                <a:cs typeface="Calibri" panose="020F0502020204030204" pitchFamily="34" charset="0"/>
              </a:rPr>
              <a:t>Reason: </a:t>
            </a:r>
            <a:r>
              <a:rPr lang="en-US" sz="1500" i="0" dirty="0">
                <a:solidFill>
                  <a:srgbClr val="404040"/>
                </a:solidFill>
                <a:effectLst/>
                <a:latin typeface="Calibri" panose="020F0502020204030204" pitchFamily="34" charset="0"/>
                <a:cs typeface="Calibri" panose="020F0502020204030204" pitchFamily="34" charset="0"/>
              </a:rPr>
              <a:t>If the dataset is biased towards one class, an algorithm trained on the same data will be biased towards the same class.</a:t>
            </a:r>
            <a:endParaRPr lang="en-US" sz="1500" dirty="0">
              <a:solidFill>
                <a:srgbClr val="292929"/>
              </a:solidFill>
              <a:latin typeface="Calibri" panose="020F0502020204030204" pitchFamily="34" charset="0"/>
              <a:cs typeface="Calibri" panose="020F0502020204030204" pitchFamily="34" charset="0"/>
            </a:endParaRPr>
          </a:p>
          <a:p>
            <a:pPr algn="just">
              <a:lnSpc>
                <a:spcPct val="100000"/>
              </a:lnSpc>
            </a:pPr>
            <a:endParaRPr lang="en-US" sz="1500" i="0" dirty="0">
              <a:solidFill>
                <a:srgbClr val="292929"/>
              </a:solidFill>
              <a:effectLst/>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03934BE-3486-E9B5-A4EE-78C2E3E0CC6A}"/>
              </a:ext>
            </a:extLst>
          </p:cNvPr>
          <p:cNvSpPr>
            <a:spLocks noGrp="1"/>
          </p:cNvSpPr>
          <p:nvPr>
            <p:ph type="title"/>
          </p:nvPr>
        </p:nvSpPr>
        <p:spPr>
          <a:xfrm>
            <a:off x="691376" y="334158"/>
            <a:ext cx="10783229" cy="591943"/>
          </a:xfrm>
        </p:spPr>
        <p:txBody>
          <a:bodyPr/>
          <a:lstStyle/>
          <a:p>
            <a:r>
              <a:rPr lang="en-GB" dirty="0"/>
              <a:t>Data Balancing techniques - 1</a:t>
            </a:r>
            <a:endParaRPr lang="en-DE" dirty="0"/>
          </a:p>
        </p:txBody>
      </p:sp>
      <p:sp>
        <p:nvSpPr>
          <p:cNvPr id="5" name="AutoShape 4" descr="Balanced and Imbalanced datasets | Download Scientific Diagram">
            <a:extLst>
              <a:ext uri="{FF2B5EF4-FFF2-40B4-BE49-F238E27FC236}">
                <a16:creationId xmlns:a16="http://schemas.microsoft.com/office/drawing/2014/main" id="{E2CDAF3C-61C7-7545-375E-BC1339DC00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9" name="Picture 8" descr="Chart, pie chart&#10;&#10;Description automatically generated">
            <a:extLst>
              <a:ext uri="{FF2B5EF4-FFF2-40B4-BE49-F238E27FC236}">
                <a16:creationId xmlns:a16="http://schemas.microsoft.com/office/drawing/2014/main" id="{48C04FFE-26BC-CA02-8338-2BDA7611E8D8}"/>
              </a:ext>
            </a:extLst>
          </p:cNvPr>
          <p:cNvPicPr>
            <a:picLocks noChangeAspect="1"/>
          </p:cNvPicPr>
          <p:nvPr/>
        </p:nvPicPr>
        <p:blipFill>
          <a:blip r:embed="rId2"/>
          <a:stretch>
            <a:fillRect/>
          </a:stretch>
        </p:blipFill>
        <p:spPr>
          <a:xfrm>
            <a:off x="7487069" y="3326873"/>
            <a:ext cx="3987536" cy="2385133"/>
          </a:xfrm>
          <a:prstGeom prst="rect">
            <a:avLst/>
          </a:prstGeom>
        </p:spPr>
      </p:pic>
      <p:sp>
        <p:nvSpPr>
          <p:cNvPr id="14" name="TextBox 13">
            <a:extLst>
              <a:ext uri="{FF2B5EF4-FFF2-40B4-BE49-F238E27FC236}">
                <a16:creationId xmlns:a16="http://schemas.microsoft.com/office/drawing/2014/main" id="{F0DD7BEB-773C-08CD-2607-00F73DA1A0DF}"/>
              </a:ext>
            </a:extLst>
          </p:cNvPr>
          <p:cNvSpPr txBox="1"/>
          <p:nvPr/>
        </p:nvSpPr>
        <p:spPr>
          <a:xfrm>
            <a:off x="691377" y="3326873"/>
            <a:ext cx="6774652" cy="2169825"/>
          </a:xfrm>
          <a:prstGeom prst="rect">
            <a:avLst/>
          </a:prstGeom>
          <a:noFill/>
        </p:spPr>
        <p:txBody>
          <a:bodyPr wrap="square">
            <a:spAutoFit/>
          </a:bodyPr>
          <a:lstStyle/>
          <a:p>
            <a:pPr algn="l" fontAlgn="base"/>
            <a:r>
              <a:rPr lang="en-US" sz="1500" i="1" dirty="0">
                <a:solidFill>
                  <a:schemeClr val="accent1">
                    <a:lumMod val="75000"/>
                  </a:schemeClr>
                </a:solidFill>
                <a:latin typeface="Calibri" panose="020F0502020204030204" pitchFamily="34" charset="0"/>
                <a:cs typeface="Calibri" panose="020F0502020204030204" pitchFamily="34" charset="0"/>
              </a:rPr>
              <a:t>Tactics To Combat Imbalanced Training Data:</a:t>
            </a:r>
          </a:p>
          <a:p>
            <a:pPr algn="l" fontAlgn="base"/>
            <a:endParaRPr lang="en-US" sz="1500" dirty="0">
              <a:solidFill>
                <a:srgbClr val="222222"/>
              </a:solidFill>
              <a:latin typeface="Calibri" panose="020F0502020204030204" pitchFamily="34" charset="0"/>
              <a:cs typeface="Calibri" panose="020F0502020204030204" pitchFamily="34" charset="0"/>
            </a:endParaRPr>
          </a:p>
          <a:p>
            <a:pPr marL="742950" lvl="1" indent="-285750" fontAlgn="base">
              <a:buFont typeface="Wingdings" panose="05000000000000000000" pitchFamily="2" charset="2"/>
              <a:buChar char="§"/>
            </a:pPr>
            <a:r>
              <a:rPr lang="en-US" sz="1500" dirty="0">
                <a:solidFill>
                  <a:srgbClr val="222222"/>
                </a:solidFill>
                <a:latin typeface="Calibri" panose="020F0502020204030204" pitchFamily="34" charset="0"/>
                <a:cs typeface="Calibri" panose="020F0502020204030204" pitchFamily="34" charset="0"/>
              </a:rPr>
              <a:t>Collect More Data</a:t>
            </a:r>
          </a:p>
          <a:p>
            <a:pPr marL="742950" lvl="1" indent="-285750" fontAlgn="base">
              <a:buFont typeface="Wingdings" panose="05000000000000000000" pitchFamily="2" charset="2"/>
              <a:buChar char="§"/>
            </a:pPr>
            <a:r>
              <a:rPr lang="en-US" sz="1500" dirty="0">
                <a:solidFill>
                  <a:srgbClr val="222222"/>
                </a:solidFill>
                <a:latin typeface="Calibri" panose="020F0502020204030204" pitchFamily="34" charset="0"/>
                <a:cs typeface="Calibri" panose="020F0502020204030204" pitchFamily="34" charset="0"/>
              </a:rPr>
              <a:t>Changing Performance Metric</a:t>
            </a:r>
          </a:p>
          <a:p>
            <a:pPr marL="742950" lvl="1" indent="-285750" fontAlgn="base">
              <a:buFont typeface="Wingdings" panose="05000000000000000000" pitchFamily="2" charset="2"/>
              <a:buChar char="§"/>
            </a:pPr>
            <a:r>
              <a:rPr lang="en-US" sz="1500" dirty="0">
                <a:solidFill>
                  <a:srgbClr val="222222"/>
                </a:solidFill>
                <a:latin typeface="Calibri" panose="020F0502020204030204" pitchFamily="34" charset="0"/>
                <a:cs typeface="Calibri" panose="020F0502020204030204" pitchFamily="34" charset="0"/>
              </a:rPr>
              <a:t>Resampling the Dataset</a:t>
            </a:r>
          </a:p>
          <a:p>
            <a:pPr marL="1200150" lvl="2" indent="-285750" fontAlgn="base">
              <a:buFont typeface="Courier New" panose="02070309020205020404" pitchFamily="49" charset="0"/>
              <a:buChar char="o"/>
            </a:pPr>
            <a:r>
              <a:rPr lang="en-US" sz="1500" dirty="0">
                <a:solidFill>
                  <a:srgbClr val="222222"/>
                </a:solidFill>
                <a:latin typeface="Calibri" panose="020F0502020204030204" pitchFamily="34" charset="0"/>
                <a:cs typeface="Calibri" panose="020F0502020204030204" pitchFamily="34" charset="0"/>
              </a:rPr>
              <a:t>Over-Sampling </a:t>
            </a:r>
            <a:r>
              <a:rPr lang="en-US" sz="1500" dirty="0">
                <a:solidFill>
                  <a:srgbClr val="222222"/>
                </a:solidFill>
                <a:latin typeface="Calibri" panose="020F0502020204030204" pitchFamily="34" charset="0"/>
                <a:cs typeface="Calibri" panose="020F0502020204030204" pitchFamily="34" charset="0"/>
                <a:sym typeface="Wingdings" panose="05000000000000000000" pitchFamily="2" charset="2"/>
              </a:rPr>
              <a:t> </a:t>
            </a:r>
            <a:r>
              <a:rPr lang="en-US" sz="1500" dirty="0">
                <a:solidFill>
                  <a:srgbClr val="222222"/>
                </a:solidFill>
                <a:latin typeface="Calibri" panose="020F0502020204030204" pitchFamily="34" charset="0"/>
                <a:cs typeface="Calibri" panose="020F0502020204030204" pitchFamily="34" charset="0"/>
              </a:rPr>
              <a:t>Add copies of instances from the minority class</a:t>
            </a:r>
          </a:p>
          <a:p>
            <a:pPr marL="1200150" lvl="2" indent="-285750" fontAlgn="base">
              <a:buFont typeface="Courier New" panose="02070309020205020404" pitchFamily="49" charset="0"/>
              <a:buChar char="o"/>
            </a:pPr>
            <a:r>
              <a:rPr lang="en-US" sz="1500" dirty="0">
                <a:solidFill>
                  <a:srgbClr val="222222"/>
                </a:solidFill>
                <a:latin typeface="Calibri" panose="020F0502020204030204" pitchFamily="34" charset="0"/>
                <a:cs typeface="Calibri" panose="020F0502020204030204" pitchFamily="34" charset="0"/>
              </a:rPr>
              <a:t>Under-Sampling </a:t>
            </a:r>
            <a:r>
              <a:rPr lang="en-US" sz="1500" dirty="0">
                <a:solidFill>
                  <a:srgbClr val="222222"/>
                </a:solidFill>
                <a:latin typeface="Calibri" panose="020F0502020204030204" pitchFamily="34" charset="0"/>
                <a:cs typeface="Calibri" panose="020F0502020204030204" pitchFamily="34" charset="0"/>
                <a:sym typeface="Wingdings" panose="05000000000000000000" pitchFamily="2" charset="2"/>
              </a:rPr>
              <a:t> </a:t>
            </a:r>
            <a:r>
              <a:rPr lang="en-US" sz="1500" dirty="0">
                <a:solidFill>
                  <a:srgbClr val="222222"/>
                </a:solidFill>
                <a:latin typeface="Calibri" panose="020F0502020204030204" pitchFamily="34" charset="0"/>
                <a:cs typeface="Calibri" panose="020F0502020204030204" pitchFamily="34" charset="0"/>
              </a:rPr>
              <a:t>Delete instances from the majority class</a:t>
            </a:r>
          </a:p>
          <a:p>
            <a:pPr marL="742950" lvl="1" indent="-285750" fontAlgn="base">
              <a:buFont typeface="Wingdings" panose="05000000000000000000" pitchFamily="2" charset="2"/>
              <a:buChar char="§"/>
            </a:pPr>
            <a:r>
              <a:rPr lang="en-US" sz="1500" dirty="0">
                <a:solidFill>
                  <a:srgbClr val="222222"/>
                </a:solidFill>
                <a:latin typeface="Calibri" panose="020F0502020204030204" pitchFamily="34" charset="0"/>
                <a:cs typeface="Calibri" panose="020F0502020204030204" pitchFamily="34" charset="0"/>
              </a:rPr>
              <a:t>Generate Synthetic Samples – e.g., SMOTE</a:t>
            </a:r>
          </a:p>
          <a:p>
            <a:pPr marL="742950" lvl="1" indent="-285750" fontAlgn="base">
              <a:buFont typeface="Wingdings" panose="05000000000000000000" pitchFamily="2" charset="2"/>
              <a:buChar char="§"/>
            </a:pPr>
            <a:r>
              <a:rPr lang="en-US" sz="1500" dirty="0">
                <a:solidFill>
                  <a:srgbClr val="222222"/>
                </a:solidFill>
                <a:latin typeface="Calibri" panose="020F0502020204030204" pitchFamily="34" charset="0"/>
                <a:cs typeface="Calibri" panose="020F0502020204030204" pitchFamily="34" charset="0"/>
              </a:rPr>
              <a:t>Try Different Algorithms – Like Random forest, Decision trees</a:t>
            </a:r>
          </a:p>
        </p:txBody>
      </p:sp>
    </p:spTree>
    <p:extLst>
      <p:ext uri="{BB962C8B-B14F-4D97-AF65-F5344CB8AC3E}">
        <p14:creationId xmlns:p14="http://schemas.microsoft.com/office/powerpoint/2010/main" val="20399326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CCD5D8-DD4A-29B9-4CA1-BA71752F6EC4}"/>
              </a:ext>
            </a:extLst>
          </p:cNvPr>
          <p:cNvSpPr>
            <a:spLocks noGrp="1"/>
          </p:cNvSpPr>
          <p:nvPr>
            <p:ph idx="1"/>
          </p:nvPr>
        </p:nvSpPr>
        <p:spPr>
          <a:xfrm>
            <a:off x="691376" y="1121788"/>
            <a:ext cx="7066884" cy="1110256"/>
          </a:xfrm>
        </p:spPr>
        <p:txBody>
          <a:bodyPr/>
          <a:lstStyle/>
          <a:p>
            <a:pPr marL="342900" indent="-342900" algn="just">
              <a:buFont typeface="Arial"/>
              <a:buAutoNum type="arabicPeriod"/>
            </a:pPr>
            <a:r>
              <a:rPr lang="en-US" sz="1500" b="1" i="0" dirty="0">
                <a:solidFill>
                  <a:srgbClr val="292929"/>
                </a:solidFill>
                <a:effectLst/>
                <a:latin typeface="Calibri" panose="020F0502020204030204" pitchFamily="34" charset="0"/>
                <a:cs typeface="Calibri" panose="020F0502020204030204" pitchFamily="34" charset="0"/>
              </a:rPr>
              <a:t>Random Under-Sampling</a:t>
            </a:r>
            <a:r>
              <a:rPr lang="en-US" sz="1500" b="0" i="0" dirty="0">
                <a:solidFill>
                  <a:srgbClr val="292929"/>
                </a:solidFill>
                <a:effectLst/>
                <a:latin typeface="Calibri" panose="020F0502020204030204" pitchFamily="34" charset="0"/>
                <a:cs typeface="Calibri" panose="020F0502020204030204" pitchFamily="34" charset="0"/>
              </a:rPr>
              <a:t>: It randomly selects the samples of the majority label(s) then removes them as much as the samples of the minority label.</a:t>
            </a:r>
          </a:p>
          <a:p>
            <a:pPr marL="342900" indent="-342900" algn="just">
              <a:buFont typeface="Arial"/>
              <a:buAutoNum type="arabicPeriod"/>
            </a:pPr>
            <a:r>
              <a:rPr lang="en-US" sz="1500" b="1" i="0" dirty="0">
                <a:solidFill>
                  <a:srgbClr val="292929"/>
                </a:solidFill>
                <a:effectLst/>
                <a:latin typeface="Calibri" panose="020F0502020204030204" pitchFamily="34" charset="0"/>
                <a:cs typeface="Calibri" panose="020F0502020204030204" pitchFamily="34" charset="0"/>
              </a:rPr>
              <a:t>Tomek Link: </a:t>
            </a:r>
            <a:r>
              <a:rPr lang="en-US" sz="1500" i="0" dirty="0">
                <a:solidFill>
                  <a:srgbClr val="292929"/>
                </a:solidFill>
                <a:effectLst/>
                <a:latin typeface="Calibri" panose="020F0502020204030204" pitchFamily="34" charset="0"/>
                <a:cs typeface="Calibri" panose="020F0502020204030204" pitchFamily="34" charset="0"/>
              </a:rPr>
              <a:t>Tomek Link means the samples belong to different classes and are each other’s nearest neighbors. It removes overlapping Tomek Link from the data.</a:t>
            </a:r>
          </a:p>
        </p:txBody>
      </p:sp>
      <p:sp>
        <p:nvSpPr>
          <p:cNvPr id="3" name="Title 2">
            <a:extLst>
              <a:ext uri="{FF2B5EF4-FFF2-40B4-BE49-F238E27FC236}">
                <a16:creationId xmlns:a16="http://schemas.microsoft.com/office/drawing/2014/main" id="{903934BE-3486-E9B5-A4EE-78C2E3E0CC6A}"/>
              </a:ext>
            </a:extLst>
          </p:cNvPr>
          <p:cNvSpPr>
            <a:spLocks noGrp="1"/>
          </p:cNvSpPr>
          <p:nvPr>
            <p:ph type="title"/>
          </p:nvPr>
        </p:nvSpPr>
        <p:spPr>
          <a:xfrm>
            <a:off x="691376" y="324730"/>
            <a:ext cx="10783229" cy="591943"/>
          </a:xfrm>
        </p:spPr>
        <p:txBody>
          <a:bodyPr/>
          <a:lstStyle/>
          <a:p>
            <a:r>
              <a:rPr lang="en-GB" dirty="0"/>
              <a:t>Data Balancing techniques - 2</a:t>
            </a:r>
            <a:endParaRPr lang="en-DE" dirty="0"/>
          </a:p>
        </p:txBody>
      </p:sp>
      <p:sp>
        <p:nvSpPr>
          <p:cNvPr id="5" name="AutoShape 4" descr="Balanced and Imbalanced datasets | Download Scientific Diagram">
            <a:extLst>
              <a:ext uri="{FF2B5EF4-FFF2-40B4-BE49-F238E27FC236}">
                <a16:creationId xmlns:a16="http://schemas.microsoft.com/office/drawing/2014/main" id="{E2CDAF3C-61C7-7545-375E-BC1339DC00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6" name="Picture 5">
            <a:extLst>
              <a:ext uri="{FF2B5EF4-FFF2-40B4-BE49-F238E27FC236}">
                <a16:creationId xmlns:a16="http://schemas.microsoft.com/office/drawing/2014/main" id="{E73AF032-6A8C-4DB3-2AD9-C4BEF4E324FB}"/>
              </a:ext>
            </a:extLst>
          </p:cNvPr>
          <p:cNvPicPr>
            <a:picLocks noChangeAspect="1"/>
          </p:cNvPicPr>
          <p:nvPr/>
        </p:nvPicPr>
        <p:blipFill>
          <a:blip r:embed="rId2"/>
          <a:stretch>
            <a:fillRect/>
          </a:stretch>
        </p:blipFill>
        <p:spPr>
          <a:xfrm>
            <a:off x="7964864" y="938530"/>
            <a:ext cx="3535760" cy="933057"/>
          </a:xfrm>
          <a:prstGeom prst="rect">
            <a:avLst/>
          </a:prstGeom>
        </p:spPr>
      </p:pic>
      <p:pic>
        <p:nvPicPr>
          <p:cNvPr id="8" name="Picture 7">
            <a:extLst>
              <a:ext uri="{FF2B5EF4-FFF2-40B4-BE49-F238E27FC236}">
                <a16:creationId xmlns:a16="http://schemas.microsoft.com/office/drawing/2014/main" id="{BC40D2BB-345D-598E-FBB4-4EB448F5BE84}"/>
              </a:ext>
            </a:extLst>
          </p:cNvPr>
          <p:cNvPicPr>
            <a:picLocks noChangeAspect="1"/>
          </p:cNvPicPr>
          <p:nvPr/>
        </p:nvPicPr>
        <p:blipFill>
          <a:blip r:embed="rId3"/>
          <a:stretch>
            <a:fillRect/>
          </a:stretch>
        </p:blipFill>
        <p:spPr>
          <a:xfrm>
            <a:off x="717396" y="2507963"/>
            <a:ext cx="3298423" cy="885825"/>
          </a:xfrm>
          <a:prstGeom prst="rect">
            <a:avLst/>
          </a:prstGeom>
        </p:spPr>
      </p:pic>
      <p:pic>
        <p:nvPicPr>
          <p:cNvPr id="11" name="Picture 10">
            <a:extLst>
              <a:ext uri="{FF2B5EF4-FFF2-40B4-BE49-F238E27FC236}">
                <a16:creationId xmlns:a16="http://schemas.microsoft.com/office/drawing/2014/main" id="{1E19FE96-22E9-A8F4-F9E8-2DD413BEFB14}"/>
              </a:ext>
            </a:extLst>
          </p:cNvPr>
          <p:cNvPicPr>
            <a:picLocks noChangeAspect="1"/>
          </p:cNvPicPr>
          <p:nvPr/>
        </p:nvPicPr>
        <p:blipFill>
          <a:blip r:embed="rId4"/>
          <a:stretch>
            <a:fillRect/>
          </a:stretch>
        </p:blipFill>
        <p:spPr>
          <a:xfrm>
            <a:off x="7938844" y="5295314"/>
            <a:ext cx="3535760" cy="879243"/>
          </a:xfrm>
          <a:prstGeom prst="rect">
            <a:avLst/>
          </a:prstGeom>
        </p:spPr>
      </p:pic>
      <p:pic>
        <p:nvPicPr>
          <p:cNvPr id="17412" name="Picture 4" descr="ASN-SMOTE: a synthetic minority oversampling method with adaptive qualified  synthesizer selection | SpringerLink">
            <a:extLst>
              <a:ext uri="{FF2B5EF4-FFF2-40B4-BE49-F238E27FC236}">
                <a16:creationId xmlns:a16="http://schemas.microsoft.com/office/drawing/2014/main" id="{09E71045-1A3A-B8F2-1B83-1C35E3695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396" y="3464213"/>
            <a:ext cx="3298423" cy="172995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9A3399F-4E87-CECD-8178-25686286B134}"/>
              </a:ext>
            </a:extLst>
          </p:cNvPr>
          <p:cNvSpPr txBox="1"/>
          <p:nvPr/>
        </p:nvSpPr>
        <p:spPr>
          <a:xfrm>
            <a:off x="4326903" y="2911834"/>
            <a:ext cx="7147701" cy="2169825"/>
          </a:xfrm>
          <a:prstGeom prst="rect">
            <a:avLst/>
          </a:prstGeom>
          <a:noFill/>
        </p:spPr>
        <p:txBody>
          <a:bodyPr wrap="square">
            <a:spAutoFit/>
          </a:bodyPr>
          <a:lstStyle/>
          <a:p>
            <a:pPr algn="just"/>
            <a:r>
              <a:rPr lang="en-US" sz="1500" b="1" i="0" dirty="0">
                <a:solidFill>
                  <a:srgbClr val="292929"/>
                </a:solidFill>
                <a:effectLst/>
                <a:latin typeface="Calibri" panose="020F0502020204030204" pitchFamily="34" charset="0"/>
                <a:cs typeface="Calibri" panose="020F0502020204030204" pitchFamily="34" charset="0"/>
              </a:rPr>
              <a:t>3.   Random Over-Sampling</a:t>
            </a:r>
            <a:r>
              <a:rPr lang="en-US" sz="1500" b="0" i="0" dirty="0">
                <a:solidFill>
                  <a:srgbClr val="292929"/>
                </a:solidFill>
                <a:effectLst/>
                <a:latin typeface="Calibri" panose="020F0502020204030204" pitchFamily="34" charset="0"/>
                <a:cs typeface="Calibri" panose="020F0502020204030204" pitchFamily="34" charset="0"/>
              </a:rPr>
              <a:t>: It randomly selects the samples of minority label(s) then      	duplicates them as much as the samples of majority labe</a:t>
            </a:r>
            <a:r>
              <a:rPr lang="en-US" sz="1500" b="1" dirty="0">
                <a:solidFill>
                  <a:srgbClr val="292929"/>
                </a:solidFill>
                <a:latin typeface="Calibri" panose="020F0502020204030204" pitchFamily="34" charset="0"/>
                <a:cs typeface="Calibri" panose="020F0502020204030204" pitchFamily="34" charset="0"/>
              </a:rPr>
              <a:t>l.</a:t>
            </a:r>
          </a:p>
          <a:p>
            <a:pPr marL="342900" indent="-342900" algn="just">
              <a:buAutoNum type="arabicPeriod"/>
            </a:pPr>
            <a:endParaRPr lang="en-US" sz="1500" b="1" dirty="0">
              <a:solidFill>
                <a:srgbClr val="292929"/>
              </a:solidFill>
              <a:latin typeface="Calibri" panose="020F0502020204030204" pitchFamily="34" charset="0"/>
              <a:cs typeface="Calibri" panose="020F0502020204030204" pitchFamily="34" charset="0"/>
            </a:endParaRPr>
          </a:p>
          <a:p>
            <a:pPr algn="just"/>
            <a:r>
              <a:rPr lang="en-US" sz="1500" b="1" i="0" dirty="0">
                <a:solidFill>
                  <a:srgbClr val="292929"/>
                </a:solidFill>
                <a:effectLst/>
                <a:latin typeface="Calibri" panose="020F0502020204030204" pitchFamily="34" charset="0"/>
                <a:cs typeface="Calibri" panose="020F0502020204030204" pitchFamily="34" charset="0"/>
              </a:rPr>
              <a:t>4.    Synthetic Minority Over-sampling Technique (SMOTE)</a:t>
            </a:r>
            <a:r>
              <a:rPr lang="en-US" sz="1500" b="0" i="0" dirty="0">
                <a:solidFill>
                  <a:srgbClr val="292929"/>
                </a:solidFill>
                <a:effectLst/>
                <a:latin typeface="Calibri" panose="020F0502020204030204" pitchFamily="34" charset="0"/>
                <a:cs typeface="Calibri" panose="020F0502020204030204" pitchFamily="34" charset="0"/>
              </a:rPr>
              <a:t>: It is based on the K Nearest 	Neighbors by Euclidean Distance among the samples then generates the new 	samples within the distance. </a:t>
            </a:r>
          </a:p>
          <a:p>
            <a:pPr algn="just"/>
            <a:r>
              <a:rPr lang="en-US" sz="1500" b="1" i="0" dirty="0">
                <a:solidFill>
                  <a:srgbClr val="292929"/>
                </a:solidFill>
                <a:effectLst/>
                <a:latin typeface="Calibri" panose="020F0502020204030204" pitchFamily="34" charset="0"/>
                <a:cs typeface="Calibri" panose="020F0502020204030204" pitchFamily="34" charset="0"/>
              </a:rPr>
              <a:t>5.   Adaptive Synthetic (ADASYN): </a:t>
            </a:r>
            <a:r>
              <a:rPr lang="en-US" sz="1500" b="0" i="0" dirty="0">
                <a:solidFill>
                  <a:srgbClr val="292929"/>
                </a:solidFill>
                <a:effectLst/>
                <a:latin typeface="Calibri" panose="020F0502020204030204" pitchFamily="34" charset="0"/>
                <a:cs typeface="Calibri" panose="020F0502020204030204" pitchFamily="34" charset="0"/>
              </a:rPr>
              <a:t>An alternative of SMOTE that uses the weighted 	distribution for various minority classes, which are based on their level of 	difficulty in learning</a:t>
            </a:r>
          </a:p>
        </p:txBody>
      </p:sp>
      <p:sp>
        <p:nvSpPr>
          <p:cNvPr id="18" name="TextBox 17">
            <a:extLst>
              <a:ext uri="{FF2B5EF4-FFF2-40B4-BE49-F238E27FC236}">
                <a16:creationId xmlns:a16="http://schemas.microsoft.com/office/drawing/2014/main" id="{8FFB414B-F465-CBCB-9C88-8A67C9BB1DDD}"/>
              </a:ext>
            </a:extLst>
          </p:cNvPr>
          <p:cNvSpPr txBox="1"/>
          <p:nvPr/>
        </p:nvSpPr>
        <p:spPr>
          <a:xfrm>
            <a:off x="691376" y="5493560"/>
            <a:ext cx="7066883" cy="553998"/>
          </a:xfrm>
          <a:prstGeom prst="rect">
            <a:avLst/>
          </a:prstGeom>
          <a:noFill/>
        </p:spPr>
        <p:txBody>
          <a:bodyPr wrap="square">
            <a:spAutoFit/>
          </a:bodyPr>
          <a:lstStyle/>
          <a:p>
            <a:pPr algn="just"/>
            <a:r>
              <a:rPr lang="en-US" sz="1500" b="1" i="0" dirty="0">
                <a:solidFill>
                  <a:srgbClr val="292929"/>
                </a:solidFill>
                <a:effectLst/>
                <a:latin typeface="Calibri" panose="020F0502020204030204" pitchFamily="34" charset="0"/>
                <a:cs typeface="Calibri" panose="020F0502020204030204" pitchFamily="34" charset="0"/>
              </a:rPr>
              <a:t>6.  SMOTE + Tomek Link: </a:t>
            </a:r>
            <a:r>
              <a:rPr lang="en-US" sz="1500" b="0" i="0" dirty="0">
                <a:solidFill>
                  <a:srgbClr val="292929"/>
                </a:solidFill>
                <a:effectLst/>
                <a:latin typeface="Calibri" panose="020F0502020204030204" pitchFamily="34" charset="0"/>
                <a:cs typeface="Calibri" panose="020F0502020204030204" pitchFamily="34" charset="0"/>
              </a:rPr>
              <a:t>It performs over-sampling (SMOTE) and under-sampling 	(Tomek Link) together.</a:t>
            </a:r>
          </a:p>
        </p:txBody>
      </p:sp>
      <p:pic>
        <p:nvPicPr>
          <p:cNvPr id="15" name="Picture 14">
            <a:extLst>
              <a:ext uri="{FF2B5EF4-FFF2-40B4-BE49-F238E27FC236}">
                <a16:creationId xmlns:a16="http://schemas.microsoft.com/office/drawing/2014/main" id="{7BD299AD-75FA-FFEC-C4D9-03366928BD35}"/>
              </a:ext>
            </a:extLst>
          </p:cNvPr>
          <p:cNvPicPr>
            <a:picLocks noChangeAspect="1"/>
          </p:cNvPicPr>
          <p:nvPr/>
        </p:nvPicPr>
        <p:blipFill>
          <a:blip r:embed="rId6"/>
          <a:stretch>
            <a:fillRect/>
          </a:stretch>
        </p:blipFill>
        <p:spPr>
          <a:xfrm>
            <a:off x="8854187" y="1695110"/>
            <a:ext cx="1705073" cy="1003069"/>
          </a:xfrm>
          <a:prstGeom prst="rect">
            <a:avLst/>
          </a:prstGeom>
        </p:spPr>
      </p:pic>
    </p:spTree>
    <p:extLst>
      <p:ext uri="{BB962C8B-B14F-4D97-AF65-F5344CB8AC3E}">
        <p14:creationId xmlns:p14="http://schemas.microsoft.com/office/powerpoint/2010/main" val="38088580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576F5-C81C-BD6E-D342-99EAE1FBA7FC}"/>
              </a:ext>
            </a:extLst>
          </p:cNvPr>
          <p:cNvSpPr>
            <a:spLocks noGrp="1"/>
          </p:cNvSpPr>
          <p:nvPr>
            <p:ph idx="1"/>
          </p:nvPr>
        </p:nvSpPr>
        <p:spPr>
          <a:xfrm>
            <a:off x="691376" y="1121787"/>
            <a:ext cx="10783229" cy="4892511"/>
          </a:xfrm>
        </p:spPr>
        <p:txBody>
          <a:bodyPr/>
          <a:lstStyle/>
          <a:p>
            <a:r>
              <a:rPr lang="en-GB" sz="1500" i="1" dirty="0">
                <a:solidFill>
                  <a:schemeClr val="accent1">
                    <a:lumMod val="75000"/>
                  </a:schemeClr>
                </a:solidFill>
                <a:latin typeface="Calibri" panose="020F0502020204030204" pitchFamily="34" charset="0"/>
                <a:cs typeface="Calibri" panose="020F0502020204030204" pitchFamily="34" charset="0"/>
              </a:rPr>
              <a:t>Definition: </a:t>
            </a:r>
            <a:r>
              <a:rPr lang="en-US" sz="1500" dirty="0">
                <a:latin typeface="Calibri" panose="020F0502020204030204" pitchFamily="34" charset="0"/>
                <a:cs typeface="Calibri" panose="020F0502020204030204" pitchFamily="34" charset="0"/>
              </a:rPr>
              <a:t>Logistic regression is a classification algorithm. It is used to predict a binary outcome based on a set of independent variables.</a:t>
            </a:r>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r>
              <a:rPr lang="en-GB" sz="1500" i="1" dirty="0">
                <a:solidFill>
                  <a:schemeClr val="accent1">
                    <a:lumMod val="75000"/>
                  </a:schemeClr>
                </a:solidFill>
                <a:latin typeface="Calibri" panose="020F0502020204030204" pitchFamily="34" charset="0"/>
                <a:cs typeface="Calibri" panose="020F0502020204030204" pitchFamily="34" charset="0"/>
              </a:rPr>
              <a:t>Characteristics:</a:t>
            </a:r>
          </a:p>
          <a:p>
            <a:pPr marL="285750" indent="-285750">
              <a:buFont typeface="Arial" panose="020B0604020202020204" pitchFamily="34" charset="0"/>
              <a:buChar char="•"/>
            </a:pPr>
            <a:r>
              <a:rPr lang="en-US" sz="1500" b="0" i="0" dirty="0">
                <a:solidFill>
                  <a:srgbClr val="292929"/>
                </a:solidFill>
                <a:effectLst/>
                <a:latin typeface="Calibri" panose="020F0502020204030204" pitchFamily="34" charset="0"/>
                <a:cs typeface="Calibri" panose="020F0502020204030204" pitchFamily="34" charset="0"/>
              </a:rPr>
              <a:t>In Logistic Regression, we don’t directly fit a straight line to our data like in linear regression. Instead, we fit a S shaped curve, called </a:t>
            </a:r>
            <a:r>
              <a:rPr lang="en-US" sz="1500" b="1" i="1" dirty="0">
                <a:solidFill>
                  <a:srgbClr val="292929"/>
                </a:solidFill>
                <a:effectLst/>
                <a:latin typeface="Calibri" panose="020F0502020204030204" pitchFamily="34" charset="0"/>
                <a:cs typeface="Calibri" panose="020F0502020204030204" pitchFamily="34" charset="0"/>
              </a:rPr>
              <a:t>Sigmoid</a:t>
            </a:r>
            <a:r>
              <a:rPr lang="en-US" sz="1500" b="0" i="0" dirty="0">
                <a:solidFill>
                  <a:srgbClr val="292929"/>
                </a:solidFill>
                <a:effectLst/>
                <a:latin typeface="Calibri" panose="020F0502020204030204" pitchFamily="34" charset="0"/>
                <a:cs typeface="Calibri" panose="020F0502020204030204" pitchFamily="34" charset="0"/>
              </a:rPr>
              <a:t>, to our observations</a:t>
            </a:r>
          </a:p>
          <a:p>
            <a:pPr marL="285750" indent="-285750">
              <a:buFont typeface="Arial" panose="020B0604020202020204" pitchFamily="34" charset="0"/>
              <a:buChar char="•"/>
            </a:pPr>
            <a:r>
              <a:rPr lang="en-US" sz="1500" dirty="0">
                <a:solidFill>
                  <a:srgbClr val="292929"/>
                </a:solidFill>
                <a:latin typeface="Calibri" panose="020F0502020204030204" pitchFamily="34" charset="0"/>
                <a:cs typeface="Calibri" panose="020F0502020204030204" pitchFamily="34" charset="0"/>
              </a:rPr>
              <a:t>Why the name Regression? - </a:t>
            </a:r>
            <a:r>
              <a:rPr lang="en-US" sz="1400" b="0" i="0" dirty="0">
                <a:solidFill>
                  <a:srgbClr val="292929"/>
                </a:solidFill>
                <a:effectLst/>
                <a:latin typeface="charter"/>
              </a:rPr>
              <a:t>Logistic regression uses the same basic formula as linear regression but it is regressing for the probability of a categorical outcome.</a:t>
            </a:r>
            <a:endParaRPr lang="en-US" sz="1500" b="0" i="0" dirty="0">
              <a:solidFill>
                <a:srgbClr val="292929"/>
              </a:solidFill>
              <a:effectLst/>
              <a:latin typeface="Calibri" panose="020F0502020204030204" pitchFamily="34" charset="0"/>
              <a:cs typeface="Calibri" panose="020F0502020204030204" pitchFamily="34" charset="0"/>
            </a:endParaRPr>
          </a:p>
          <a:p>
            <a:endParaRPr lang="en-US" sz="1500" dirty="0">
              <a:solidFill>
                <a:srgbClr val="292929"/>
              </a:solidFill>
              <a:latin typeface="Calibri" panose="020F0502020204030204" pitchFamily="34" charset="0"/>
              <a:cs typeface="Calibri" panose="020F0502020204030204" pitchFamily="34" charset="0"/>
            </a:endParaRPr>
          </a:p>
          <a:p>
            <a:r>
              <a:rPr lang="en-US" sz="1500" i="1" dirty="0">
                <a:solidFill>
                  <a:schemeClr val="accent1">
                    <a:lumMod val="75000"/>
                  </a:schemeClr>
                </a:solidFill>
                <a:latin typeface="Calibri" panose="020F0502020204030204" pitchFamily="34" charset="0"/>
                <a:cs typeface="Calibri" panose="020F0502020204030204" pitchFamily="34" charset="0"/>
              </a:rPr>
              <a:t>Assumptions:</a:t>
            </a:r>
          </a:p>
          <a:p>
            <a:pPr marL="342900" indent="-342900">
              <a:buAutoNum type="arabicPeriod"/>
            </a:pPr>
            <a:r>
              <a:rPr lang="en-US" sz="1500" dirty="0">
                <a:solidFill>
                  <a:srgbClr val="292929"/>
                </a:solidFill>
                <a:latin typeface="Calibri" panose="020F0502020204030204" pitchFamily="34" charset="0"/>
                <a:cs typeface="Calibri" panose="020F0502020204030204" pitchFamily="34" charset="0"/>
              </a:rPr>
              <a:t>The dependent variable is binary</a:t>
            </a:r>
          </a:p>
          <a:p>
            <a:pPr marL="342900" indent="-342900">
              <a:buAutoNum type="arabicPeriod"/>
            </a:pPr>
            <a:r>
              <a:rPr lang="en-US" sz="1500" dirty="0">
                <a:solidFill>
                  <a:srgbClr val="292929"/>
                </a:solidFill>
                <a:latin typeface="Calibri" panose="020F0502020204030204" pitchFamily="34" charset="0"/>
                <a:cs typeface="Calibri" panose="020F0502020204030204" pitchFamily="34" charset="0"/>
              </a:rPr>
              <a:t>No or less multicollinearity between the predictor variables</a:t>
            </a:r>
          </a:p>
          <a:p>
            <a:pPr marL="342900" indent="-342900">
              <a:buAutoNum type="arabicPeriod"/>
            </a:pPr>
            <a:r>
              <a:rPr lang="en-US" sz="1500" dirty="0">
                <a:solidFill>
                  <a:srgbClr val="292929"/>
                </a:solidFill>
                <a:latin typeface="Calibri" panose="020F0502020204030204" pitchFamily="34" charset="0"/>
                <a:cs typeface="Calibri" panose="020F0502020204030204" pitchFamily="34" charset="0"/>
              </a:rPr>
              <a:t>Prefers large sample size</a:t>
            </a:r>
          </a:p>
          <a:p>
            <a:pPr marL="342900" indent="-342900">
              <a:buAutoNum type="arabicPeriod"/>
            </a:pPr>
            <a:endParaRPr lang="en-GB" sz="1500" dirty="0">
              <a:latin typeface="Calibri" panose="020F0502020204030204" pitchFamily="34" charset="0"/>
              <a:cs typeface="Calibri" panose="020F0502020204030204" pitchFamily="34" charset="0"/>
            </a:endParaRPr>
          </a:p>
          <a:p>
            <a:r>
              <a:rPr lang="en-GB" sz="1500" b="1" dirty="0">
                <a:latin typeface="Calibri" panose="020F0502020204030204" pitchFamily="34" charset="0"/>
                <a:cs typeface="Calibri" panose="020F0502020204030204" pitchFamily="34" charset="0"/>
              </a:rPr>
              <a:t>Cost function &amp; Gradient Descent: </a:t>
            </a:r>
          </a:p>
          <a:p>
            <a:r>
              <a:rPr lang="en-US" sz="1500" b="0" i="0" dirty="0">
                <a:solidFill>
                  <a:srgbClr val="112336"/>
                </a:solidFill>
                <a:effectLst/>
                <a:latin typeface="Calibri" panose="020F0502020204030204" pitchFamily="34" charset="0"/>
                <a:cs typeface="Calibri" panose="020F0502020204030204" pitchFamily="34" charset="0"/>
              </a:rPr>
              <a:t>In the case of logistic regression, the cost function is called </a:t>
            </a:r>
            <a:r>
              <a:rPr lang="en-US" sz="1500" b="0" i="0" dirty="0" err="1">
                <a:solidFill>
                  <a:srgbClr val="112336"/>
                </a:solidFill>
                <a:effectLst/>
                <a:latin typeface="Calibri" panose="020F0502020204030204" pitchFamily="34" charset="0"/>
                <a:cs typeface="Calibri" panose="020F0502020204030204" pitchFamily="34" charset="0"/>
              </a:rPr>
              <a:t>LogLoss</a:t>
            </a:r>
            <a:r>
              <a:rPr lang="en-US" sz="1500" b="0" i="0" dirty="0">
                <a:solidFill>
                  <a:srgbClr val="112336"/>
                </a:solidFill>
                <a:effectLst/>
                <a:latin typeface="Calibri" panose="020F0502020204030204" pitchFamily="34" charset="0"/>
                <a:cs typeface="Calibri" panose="020F0502020204030204" pitchFamily="34" charset="0"/>
              </a:rPr>
              <a:t> (or Cross-Entropy) and the goal is to minimize the following cost function equation. Gradient descent is used for changing weights based on the loss function for each data point.</a:t>
            </a: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endParaRPr lang="en-DE"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DD60BBCE-BEEF-A0CD-0424-A3408367BF51}"/>
              </a:ext>
            </a:extLst>
          </p:cNvPr>
          <p:cNvSpPr>
            <a:spLocks noGrp="1"/>
          </p:cNvSpPr>
          <p:nvPr>
            <p:ph type="title"/>
          </p:nvPr>
        </p:nvSpPr>
        <p:spPr>
          <a:xfrm>
            <a:off x="691376" y="324730"/>
            <a:ext cx="10783229" cy="674510"/>
          </a:xfrm>
        </p:spPr>
        <p:txBody>
          <a:bodyPr/>
          <a:lstStyle/>
          <a:p>
            <a:r>
              <a:rPr lang="en-GB" dirty="0"/>
              <a:t>Logistic Regression - 1</a:t>
            </a:r>
            <a:endParaRPr lang="en-DE" dirty="0"/>
          </a:p>
        </p:txBody>
      </p:sp>
    </p:spTree>
    <p:extLst>
      <p:ext uri="{BB962C8B-B14F-4D97-AF65-F5344CB8AC3E}">
        <p14:creationId xmlns:p14="http://schemas.microsoft.com/office/powerpoint/2010/main" val="30766537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576F5-C81C-BD6E-D342-99EAE1FBA7FC}"/>
              </a:ext>
            </a:extLst>
          </p:cNvPr>
          <p:cNvSpPr>
            <a:spLocks noGrp="1"/>
          </p:cNvSpPr>
          <p:nvPr>
            <p:ph idx="1"/>
          </p:nvPr>
        </p:nvSpPr>
        <p:spPr>
          <a:xfrm>
            <a:off x="672522" y="1961956"/>
            <a:ext cx="7208286" cy="4099891"/>
          </a:xfrm>
        </p:spPr>
        <p:txBody>
          <a:bodyPr/>
          <a:lstStyle/>
          <a:p>
            <a:r>
              <a:rPr lang="en-GB" sz="1500" i="1" dirty="0">
                <a:solidFill>
                  <a:schemeClr val="accent1">
                    <a:lumMod val="75000"/>
                  </a:schemeClr>
                </a:solidFill>
                <a:latin typeface="Calibri" panose="020F0502020204030204" pitchFamily="34" charset="0"/>
                <a:cs typeface="Calibri" panose="020F0502020204030204" pitchFamily="34" charset="0"/>
              </a:rPr>
              <a:t>How it works:</a:t>
            </a:r>
          </a:p>
          <a:p>
            <a:r>
              <a:rPr lang="en-US" sz="1500" dirty="0">
                <a:solidFill>
                  <a:srgbClr val="292929"/>
                </a:solidFill>
                <a:latin typeface="Calibri" panose="020F0502020204030204" pitchFamily="34" charset="0"/>
                <a:cs typeface="Calibri" panose="020F0502020204030204" pitchFamily="34" charset="0"/>
              </a:rPr>
              <a:t>Linear equation -&gt;  </a:t>
            </a:r>
            <a:r>
              <a:rPr lang="en-US" sz="1500" i="1" dirty="0">
                <a:solidFill>
                  <a:srgbClr val="292929"/>
                </a:solidFill>
                <a:latin typeface="Calibri" panose="020F0502020204030204" pitchFamily="34" charset="0"/>
                <a:cs typeface="Calibri" panose="020F0502020204030204" pitchFamily="34" charset="0"/>
              </a:rPr>
              <a:t>p = b0+b1x</a:t>
            </a:r>
          </a:p>
          <a:p>
            <a:r>
              <a:rPr lang="en-GB" sz="1500" dirty="0">
                <a:latin typeface="Calibri" panose="020F0502020204030204" pitchFamily="34" charset="0"/>
                <a:cs typeface="Calibri" panose="020F0502020204030204" pitchFamily="34" charset="0"/>
              </a:rPr>
              <a:t>Log Odds of probability (to get 0 &amp; 1, tackle negatives) </a:t>
            </a:r>
            <a:r>
              <a:rPr lang="en-GB" sz="1500" i="1" dirty="0">
                <a:latin typeface="Calibri" panose="020F0502020204030204" pitchFamily="34" charset="0"/>
                <a:cs typeface="Calibri" panose="020F0502020204030204" pitchFamily="34" charset="0"/>
              </a:rPr>
              <a:t>-&gt;    ln(p/(1-p)) = b0+b1x</a:t>
            </a:r>
          </a:p>
          <a:p>
            <a:r>
              <a:rPr lang="en-GB" sz="1500" dirty="0">
                <a:latin typeface="Calibri" panose="020F0502020204030204" pitchFamily="34" charset="0"/>
                <a:cs typeface="Calibri" panose="020F0502020204030204" pitchFamily="34" charset="0"/>
              </a:rPr>
              <a:t>To calculate p –&gt; </a:t>
            </a:r>
            <a:r>
              <a:rPr lang="pt-BR" sz="1500" i="1" dirty="0">
                <a:latin typeface="Calibri" panose="020F0502020204030204" pitchFamily="34" charset="0"/>
                <a:cs typeface="Calibri" panose="020F0502020204030204" pitchFamily="34" charset="0"/>
              </a:rPr>
              <a:t>e^ln(p/(1-p)) = e^(b0+b1x)</a:t>
            </a:r>
          </a:p>
          <a:p>
            <a:r>
              <a:rPr lang="pt-BR" sz="1500" dirty="0">
                <a:latin typeface="Calibri" panose="020F0502020204030204" pitchFamily="34" charset="0"/>
                <a:cs typeface="Calibri" panose="020F0502020204030204" pitchFamily="34" charset="0"/>
              </a:rPr>
              <a:t>So on...     </a:t>
            </a:r>
            <a:r>
              <a:rPr lang="pt-BR" sz="1500" i="1" dirty="0">
                <a:latin typeface="Calibri" panose="020F0502020204030204" pitchFamily="34" charset="0"/>
                <a:cs typeface="Calibri" panose="020F0502020204030204" pitchFamily="34" charset="0"/>
              </a:rPr>
              <a:t>p = 1/ (1 + e-(b0+b1x1+b2x2+b3x3+----+bnxn)</a:t>
            </a:r>
            <a:endParaRPr lang="en-GB" sz="1500" i="1" dirty="0">
              <a:latin typeface="Calibri" panose="020F0502020204030204" pitchFamily="34" charset="0"/>
              <a:cs typeface="Calibri" panose="020F0502020204030204" pitchFamily="34" charset="0"/>
            </a:endParaRPr>
          </a:p>
          <a:p>
            <a:endParaRPr lang="en-GB" sz="1500" dirty="0">
              <a:solidFill>
                <a:srgbClr val="FF5800"/>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Maximum-likelihood estimation</a:t>
            </a:r>
            <a:r>
              <a:rPr lang="en-US" sz="1500" b="1" dirty="0">
                <a:effectLst/>
                <a:latin typeface="Calibri" panose="020F0502020204030204" pitchFamily="34" charset="0"/>
                <a:cs typeface="Calibri" panose="020F0502020204030204" pitchFamily="34" charset="0"/>
              </a:rPr>
              <a:t> </a:t>
            </a:r>
            <a:r>
              <a:rPr lang="en-US" sz="1500" b="0" i="0" dirty="0">
                <a:effectLst/>
                <a:latin typeface="Calibri" panose="020F0502020204030204" pitchFamily="34" charset="0"/>
                <a:cs typeface="Calibri" panose="020F0502020204030204" pitchFamily="34" charset="0"/>
              </a:rPr>
              <a:t>- The coefficients (Beta values b) of the logistic regression algorithm must be estimated from your training data.</a:t>
            </a:r>
          </a:p>
          <a:p>
            <a:endParaRPr lang="en-US" sz="1500" b="0" i="0" dirty="0">
              <a:effectLst/>
              <a:latin typeface="Calibri" panose="020F0502020204030204" pitchFamily="34" charset="0"/>
              <a:cs typeface="Calibri" panose="020F0502020204030204" pitchFamily="34" charset="0"/>
            </a:endParaRPr>
          </a:p>
          <a:p>
            <a:pPr algn="l"/>
            <a:r>
              <a:rPr lang="en-US" sz="1500" b="1" i="0" dirty="0">
                <a:effectLst/>
                <a:latin typeface="Calibri" panose="020F0502020204030204" pitchFamily="34" charset="0"/>
                <a:cs typeface="Calibri" panose="020F0502020204030204" pitchFamily="34" charset="0"/>
              </a:rPr>
              <a:t>Decision boundary:  </a:t>
            </a:r>
            <a:r>
              <a:rPr lang="en-US" sz="1500" b="0" i="0" dirty="0">
                <a:effectLst/>
                <a:latin typeface="Calibri" panose="020F0502020204030204" pitchFamily="34" charset="0"/>
                <a:cs typeface="Calibri" panose="020F0502020204030204" pitchFamily="34" charset="0"/>
              </a:rPr>
              <a:t>A decision boundary is a threshold that we use to categorize the probabilities of logistic regression into discrete classes. A decision boundary could take the form:</a:t>
            </a:r>
          </a:p>
          <a:p>
            <a:pPr algn="l"/>
            <a:r>
              <a:rPr lang="en-US" sz="1500" b="0" i="0" dirty="0">
                <a:effectLst/>
                <a:latin typeface="Calibri" panose="020F0502020204030204" pitchFamily="34" charset="0"/>
                <a:cs typeface="Calibri" panose="020F0502020204030204" pitchFamily="34" charset="0"/>
              </a:rPr>
              <a:t>y = 0 if predicted probability &lt; 0.5        y = 1 if predicted probability &gt; 0.5</a:t>
            </a: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DD60BBCE-BEEF-A0CD-0424-A3408367BF51}"/>
              </a:ext>
            </a:extLst>
          </p:cNvPr>
          <p:cNvSpPr>
            <a:spLocks noGrp="1"/>
          </p:cNvSpPr>
          <p:nvPr>
            <p:ph type="title"/>
          </p:nvPr>
        </p:nvSpPr>
        <p:spPr>
          <a:xfrm>
            <a:off x="691376" y="286673"/>
            <a:ext cx="10783229" cy="674510"/>
          </a:xfrm>
        </p:spPr>
        <p:txBody>
          <a:bodyPr/>
          <a:lstStyle/>
          <a:p>
            <a:r>
              <a:rPr lang="en-GB" dirty="0"/>
              <a:t>Logistic Regression - 2</a:t>
            </a:r>
            <a:endParaRPr lang="en-DE" dirty="0"/>
          </a:p>
        </p:txBody>
      </p:sp>
      <p:pic>
        <p:nvPicPr>
          <p:cNvPr id="4" name="Picture 4" descr="Logistic Regression curve GIF">
            <a:extLst>
              <a:ext uri="{FF2B5EF4-FFF2-40B4-BE49-F238E27FC236}">
                <a16:creationId xmlns:a16="http://schemas.microsoft.com/office/drawing/2014/main" id="{178F6CE4-8147-6616-85E1-0810544CA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797" y="1961956"/>
            <a:ext cx="3572681" cy="40998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3AE4F67-52C6-E338-921B-C1B1BE999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917" y="1332856"/>
            <a:ext cx="2544949" cy="4865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2423F9-94EB-82C4-3CAB-3D91DD552E10}"/>
              </a:ext>
            </a:extLst>
          </p:cNvPr>
          <p:cNvSpPr txBox="1"/>
          <p:nvPr/>
        </p:nvSpPr>
        <p:spPr>
          <a:xfrm>
            <a:off x="691376" y="979791"/>
            <a:ext cx="10783228" cy="323165"/>
          </a:xfrm>
          <a:prstGeom prst="rect">
            <a:avLst/>
          </a:prstGeom>
          <a:noFill/>
        </p:spPr>
        <p:txBody>
          <a:bodyPr wrap="square">
            <a:spAutoFit/>
          </a:bodyPr>
          <a:lstStyle/>
          <a:p>
            <a:r>
              <a:rPr lang="en-GB" sz="1500" dirty="0">
                <a:latin typeface="Calibri" panose="020F0502020204030204" pitchFamily="34" charset="0"/>
                <a:cs typeface="Calibri" panose="020F0502020204030204" pitchFamily="34" charset="0"/>
              </a:rPr>
              <a:t>Sigmoid Function – </a:t>
            </a:r>
            <a:r>
              <a:rPr lang="en-US" sz="1500" b="0" i="0" dirty="0">
                <a:solidFill>
                  <a:srgbClr val="555555"/>
                </a:solidFill>
                <a:effectLst/>
                <a:latin typeface="Calibri" panose="020F0502020204030204" pitchFamily="34" charset="0"/>
                <a:cs typeface="Calibri" panose="020F0502020204030204" pitchFamily="34" charset="0"/>
              </a:rPr>
              <a:t>It’s an S-shaped curve that can take any real-valued number and map it into a value between 0 and 1</a:t>
            </a:r>
          </a:p>
        </p:txBody>
      </p:sp>
    </p:spTree>
    <p:extLst>
      <p:ext uri="{BB962C8B-B14F-4D97-AF65-F5344CB8AC3E}">
        <p14:creationId xmlns:p14="http://schemas.microsoft.com/office/powerpoint/2010/main" val="30154908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21BAC-DFAC-04FA-7A46-384D4406BFD2}"/>
              </a:ext>
            </a:extLst>
          </p:cNvPr>
          <p:cNvPicPr>
            <a:picLocks noChangeAspect="1"/>
          </p:cNvPicPr>
          <p:nvPr/>
        </p:nvPicPr>
        <p:blipFill>
          <a:blip r:embed="rId2"/>
          <a:stretch>
            <a:fillRect/>
          </a:stretch>
        </p:blipFill>
        <p:spPr>
          <a:xfrm>
            <a:off x="0" y="0"/>
            <a:ext cx="12192000" cy="3822192"/>
          </a:xfrm>
          <a:prstGeom prst="rect">
            <a:avLst/>
          </a:prstGeom>
        </p:spPr>
      </p:pic>
      <p:sp>
        <p:nvSpPr>
          <p:cNvPr id="2" name="Text Placeholder 1">
            <a:extLst>
              <a:ext uri="{FF2B5EF4-FFF2-40B4-BE49-F238E27FC236}">
                <a16:creationId xmlns:a16="http://schemas.microsoft.com/office/drawing/2014/main" id="{90183E22-89A4-5137-5319-0AF193E35742}"/>
              </a:ext>
            </a:extLst>
          </p:cNvPr>
          <p:cNvSpPr>
            <a:spLocks noGrp="1"/>
          </p:cNvSpPr>
          <p:nvPr>
            <p:ph type="body" sz="quarter" idx="10"/>
          </p:nvPr>
        </p:nvSpPr>
        <p:spPr>
          <a:xfrm>
            <a:off x="638174" y="4244766"/>
            <a:ext cx="10848975" cy="1194818"/>
          </a:xfrm>
        </p:spPr>
        <p:txBody>
          <a:bodyPr/>
          <a:lstStyle/>
          <a:p>
            <a:r>
              <a:rPr lang="en-GB" dirty="0"/>
              <a:t>Supervised Machine Learning</a:t>
            </a:r>
            <a:endParaRPr lang="en-DE" dirty="0"/>
          </a:p>
        </p:txBody>
      </p:sp>
      <p:sp>
        <p:nvSpPr>
          <p:cNvPr id="3" name="Text Placeholder 2">
            <a:extLst>
              <a:ext uri="{FF2B5EF4-FFF2-40B4-BE49-F238E27FC236}">
                <a16:creationId xmlns:a16="http://schemas.microsoft.com/office/drawing/2014/main" id="{FE01B112-D93C-B3E6-247F-AEB1E7D312BB}"/>
              </a:ext>
            </a:extLst>
          </p:cNvPr>
          <p:cNvSpPr>
            <a:spLocks noGrp="1"/>
          </p:cNvSpPr>
          <p:nvPr>
            <p:ph type="body" sz="quarter" idx="11"/>
          </p:nvPr>
        </p:nvSpPr>
        <p:spPr/>
        <p:txBody>
          <a:bodyPr/>
          <a:lstStyle/>
          <a:p>
            <a:pPr algn="r"/>
            <a:r>
              <a:rPr lang="en-GB" dirty="0"/>
              <a:t>				Sahana Krishna Murthy, </a:t>
            </a:r>
            <a:r>
              <a:rPr lang="en-GB" dirty="0" err="1"/>
              <a:t>Neslihan</a:t>
            </a:r>
            <a:r>
              <a:rPr lang="en-GB" dirty="0"/>
              <a:t> </a:t>
            </a:r>
            <a:r>
              <a:rPr lang="en-GB" dirty="0" err="1"/>
              <a:t>Keskin</a:t>
            </a:r>
            <a:endParaRPr lang="en-DE" dirty="0"/>
          </a:p>
        </p:txBody>
      </p:sp>
    </p:spTree>
    <p:extLst>
      <p:ext uri="{BB962C8B-B14F-4D97-AF65-F5344CB8AC3E}">
        <p14:creationId xmlns:p14="http://schemas.microsoft.com/office/powerpoint/2010/main" val="20966881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576F5-C81C-BD6E-D342-99EAE1FBA7FC}"/>
              </a:ext>
            </a:extLst>
          </p:cNvPr>
          <p:cNvSpPr>
            <a:spLocks noGrp="1"/>
          </p:cNvSpPr>
          <p:nvPr>
            <p:ph idx="1"/>
          </p:nvPr>
        </p:nvSpPr>
        <p:spPr>
          <a:xfrm>
            <a:off x="691376" y="1121787"/>
            <a:ext cx="10783229" cy="4892511"/>
          </a:xfrm>
        </p:spPr>
        <p:txBody>
          <a:bodyPr/>
          <a:lstStyle/>
          <a:p>
            <a:r>
              <a:rPr lang="en-GB" sz="1500" i="1" dirty="0">
                <a:solidFill>
                  <a:srgbClr val="C00000"/>
                </a:solidFill>
                <a:latin typeface="Calibri" panose="020F0502020204030204" pitchFamily="34" charset="0"/>
                <a:cs typeface="Calibri" panose="020F0502020204030204" pitchFamily="34" charset="0"/>
              </a:rPr>
              <a:t>Definition: </a:t>
            </a:r>
            <a:r>
              <a:rPr lang="en-US" sz="1500" b="0" i="0" dirty="0">
                <a:solidFill>
                  <a:srgbClr val="292929"/>
                </a:solidFill>
                <a:effectLst/>
                <a:latin typeface="Calibri" panose="020F0502020204030204" pitchFamily="34" charset="0"/>
                <a:cs typeface="Calibri" panose="020F0502020204030204" pitchFamily="34" charset="0"/>
              </a:rPr>
              <a:t>The Naive Bayes method is a supervised learning algorithm based on applying Bayes’ theorem with the “naive” assumption of conditional independence between every pair of features given the value of the class variable</a:t>
            </a:r>
          </a:p>
          <a:p>
            <a:endParaRPr lang="en-US" sz="1500" i="1" dirty="0">
              <a:solidFill>
                <a:srgbClr val="C00000"/>
              </a:solidFill>
              <a:latin typeface="Calibri" panose="020F0502020204030204" pitchFamily="34" charset="0"/>
              <a:cs typeface="Calibri" panose="020F0502020204030204" pitchFamily="34" charset="0"/>
            </a:endParaRPr>
          </a:p>
          <a:p>
            <a:r>
              <a:rPr lang="en-US" sz="1500" i="1" dirty="0">
                <a:solidFill>
                  <a:srgbClr val="C00000"/>
                </a:solidFill>
                <a:latin typeface="Calibri" panose="020F0502020204030204" pitchFamily="34" charset="0"/>
                <a:cs typeface="Calibri" panose="020F0502020204030204" pitchFamily="34" charset="0"/>
              </a:rPr>
              <a:t>Usage: </a:t>
            </a:r>
            <a:r>
              <a:rPr lang="en-US" sz="1500" dirty="0">
                <a:solidFill>
                  <a:srgbClr val="292929"/>
                </a:solidFill>
                <a:latin typeface="Calibri" panose="020F0502020204030204" pitchFamily="34" charset="0"/>
                <a:cs typeface="Calibri" panose="020F0502020204030204" pitchFamily="34" charset="0"/>
              </a:rPr>
              <a:t>Sentiment analysis, recommendation systems, etc..</a:t>
            </a:r>
          </a:p>
          <a:p>
            <a:endParaRPr lang="en-US" sz="1500" dirty="0">
              <a:solidFill>
                <a:srgbClr val="292929"/>
              </a:solidFill>
              <a:latin typeface="Calibri" panose="020F0502020204030204" pitchFamily="34" charset="0"/>
              <a:cs typeface="Calibri" panose="020F0502020204030204" pitchFamily="34" charset="0"/>
            </a:endParaRPr>
          </a:p>
          <a:p>
            <a:r>
              <a:rPr lang="en-US" sz="1500" i="1" dirty="0">
                <a:solidFill>
                  <a:srgbClr val="C00000"/>
                </a:solidFill>
                <a:latin typeface="Calibri" panose="020F0502020204030204" pitchFamily="34" charset="0"/>
                <a:cs typeface="Calibri" panose="020F0502020204030204" pitchFamily="34" charset="0"/>
              </a:rPr>
              <a:t>Assumptions:</a:t>
            </a:r>
          </a:p>
          <a:p>
            <a:r>
              <a:rPr lang="en-US" sz="1500" dirty="0">
                <a:solidFill>
                  <a:srgbClr val="292929"/>
                </a:solidFill>
                <a:latin typeface="Calibri" panose="020F0502020204030204" pitchFamily="34" charset="0"/>
                <a:cs typeface="Calibri" panose="020F0502020204030204" pitchFamily="34" charset="0"/>
              </a:rPr>
              <a:t>1.  Independent - </a:t>
            </a:r>
            <a:r>
              <a:rPr lang="en-US" sz="1400" b="0" i="0" dirty="0">
                <a:solidFill>
                  <a:srgbClr val="273239"/>
                </a:solidFill>
                <a:effectLst/>
                <a:latin typeface="urw-din"/>
              </a:rPr>
              <a:t>We assume that no pair of features are dependent. For example, the temperature being ‘Hot’ has nothing to do with the humidity or the outlook being ‘Rainy’ has no effect on the winds. Hence, the features are assumed to be </a:t>
            </a:r>
            <a:r>
              <a:rPr lang="en-US" sz="1400" b="1" i="0" dirty="0">
                <a:solidFill>
                  <a:srgbClr val="273239"/>
                </a:solidFill>
                <a:effectLst/>
                <a:latin typeface="urw-din"/>
              </a:rPr>
              <a:t>independent</a:t>
            </a:r>
            <a:r>
              <a:rPr lang="en-US" sz="1400" b="0" i="0" dirty="0">
                <a:solidFill>
                  <a:srgbClr val="273239"/>
                </a:solidFill>
                <a:effectLst/>
                <a:latin typeface="urw-din"/>
              </a:rPr>
              <a:t>.</a:t>
            </a:r>
          </a:p>
          <a:p>
            <a:r>
              <a:rPr lang="en-US" sz="1500" dirty="0">
                <a:solidFill>
                  <a:srgbClr val="292929"/>
                </a:solidFill>
                <a:latin typeface="Calibri" panose="020F0502020204030204" pitchFamily="34" charset="0"/>
                <a:cs typeface="Calibri" panose="020F0502020204030204" pitchFamily="34" charset="0"/>
              </a:rPr>
              <a:t>2.  Equal - E</a:t>
            </a:r>
            <a:r>
              <a:rPr lang="en-US" sz="1400" b="0" i="0" dirty="0">
                <a:solidFill>
                  <a:srgbClr val="273239"/>
                </a:solidFill>
                <a:effectLst/>
                <a:latin typeface="urw-din"/>
              </a:rPr>
              <a:t>ach feature is given the same weight(or importance). For example, knowing only temperature and humidity alone can’t predict the outcome accurately. None of the attributes is irrelevant and assumed to be contributing </a:t>
            </a:r>
            <a:r>
              <a:rPr lang="en-US" sz="1400" b="1" i="0" dirty="0">
                <a:solidFill>
                  <a:srgbClr val="273239"/>
                </a:solidFill>
                <a:effectLst/>
                <a:latin typeface="urw-din"/>
              </a:rPr>
              <a:t>equally</a:t>
            </a:r>
            <a:r>
              <a:rPr lang="en-US" sz="1400" b="0" i="0" dirty="0">
                <a:solidFill>
                  <a:srgbClr val="273239"/>
                </a:solidFill>
                <a:effectLst/>
                <a:latin typeface="urw-din"/>
              </a:rPr>
              <a:t> to the outcome.</a:t>
            </a:r>
            <a:endParaRPr lang="en-US" sz="1500" dirty="0">
              <a:solidFill>
                <a:srgbClr val="292929"/>
              </a:solidFill>
              <a:latin typeface="Calibri" panose="020F0502020204030204" pitchFamily="34" charset="0"/>
              <a:cs typeface="Calibri" panose="020F0502020204030204" pitchFamily="34" charset="0"/>
            </a:endParaRPr>
          </a:p>
          <a:p>
            <a:endParaRPr lang="en-US" sz="1500" dirty="0">
              <a:solidFill>
                <a:srgbClr val="292929"/>
              </a:solidFill>
              <a:latin typeface="Calibri" panose="020F0502020204030204" pitchFamily="34" charset="0"/>
              <a:cs typeface="Calibri" panose="020F0502020204030204" pitchFamily="34" charset="0"/>
            </a:endParaRPr>
          </a:p>
          <a:p>
            <a:r>
              <a:rPr lang="en-US" sz="1500" b="1" i="0" dirty="0">
                <a:solidFill>
                  <a:srgbClr val="292929"/>
                </a:solidFill>
                <a:effectLst/>
                <a:latin typeface="Calibri" panose="020F0502020204030204" pitchFamily="34" charset="0"/>
                <a:cs typeface="Calibri" panose="020F0502020204030204" pitchFamily="34" charset="0"/>
              </a:rPr>
              <a:t>Bayes Theorem: </a:t>
            </a:r>
            <a:r>
              <a:rPr lang="en-US" sz="1500" b="0" i="0" dirty="0">
                <a:solidFill>
                  <a:srgbClr val="292929"/>
                </a:solidFill>
                <a:effectLst/>
                <a:latin typeface="Calibri" panose="020F0502020204030204" pitchFamily="34" charset="0"/>
                <a:cs typeface="Calibri" panose="020F0502020204030204" pitchFamily="34" charset="0"/>
              </a:rPr>
              <a:t>Using Bayes theorem, we can find the probability of </a:t>
            </a:r>
            <a:r>
              <a:rPr lang="en-US" sz="1500" b="1" i="0" dirty="0">
                <a:solidFill>
                  <a:srgbClr val="292929"/>
                </a:solidFill>
                <a:effectLst/>
                <a:latin typeface="Calibri" panose="020F0502020204030204" pitchFamily="34" charset="0"/>
                <a:cs typeface="Calibri" panose="020F0502020204030204" pitchFamily="34" charset="0"/>
              </a:rPr>
              <a:t>A</a:t>
            </a:r>
            <a:r>
              <a:rPr lang="en-US" sz="1500" b="0" i="0" dirty="0">
                <a:solidFill>
                  <a:srgbClr val="292929"/>
                </a:solidFill>
                <a:effectLst/>
                <a:latin typeface="Calibri" panose="020F0502020204030204" pitchFamily="34" charset="0"/>
                <a:cs typeface="Calibri" panose="020F0502020204030204" pitchFamily="34" charset="0"/>
              </a:rPr>
              <a:t> happening, given that </a:t>
            </a:r>
            <a:r>
              <a:rPr lang="en-US" sz="1500" b="1" i="0" dirty="0">
                <a:solidFill>
                  <a:srgbClr val="292929"/>
                </a:solidFill>
                <a:effectLst/>
                <a:latin typeface="Calibri" panose="020F0502020204030204" pitchFamily="34" charset="0"/>
                <a:cs typeface="Calibri" panose="020F0502020204030204" pitchFamily="34" charset="0"/>
              </a:rPr>
              <a:t>B</a:t>
            </a:r>
            <a:r>
              <a:rPr lang="en-US" sz="1500" b="0" i="0" dirty="0">
                <a:solidFill>
                  <a:srgbClr val="292929"/>
                </a:solidFill>
                <a:effectLst/>
                <a:latin typeface="Calibri" panose="020F0502020204030204" pitchFamily="34" charset="0"/>
                <a:cs typeface="Calibri" panose="020F0502020204030204" pitchFamily="34" charset="0"/>
              </a:rPr>
              <a:t> has occurred. Here, </a:t>
            </a:r>
            <a:r>
              <a:rPr lang="en-US" sz="1500" b="1" i="0" dirty="0">
                <a:solidFill>
                  <a:srgbClr val="292929"/>
                </a:solidFill>
                <a:effectLst/>
                <a:latin typeface="Calibri" panose="020F0502020204030204" pitchFamily="34" charset="0"/>
                <a:cs typeface="Calibri" panose="020F0502020204030204" pitchFamily="34" charset="0"/>
              </a:rPr>
              <a:t>B</a:t>
            </a:r>
            <a:r>
              <a:rPr lang="en-US" sz="1500" b="0" i="0" dirty="0">
                <a:solidFill>
                  <a:srgbClr val="292929"/>
                </a:solidFill>
                <a:effectLst/>
                <a:latin typeface="Calibri" panose="020F0502020204030204" pitchFamily="34" charset="0"/>
                <a:cs typeface="Calibri" panose="020F0502020204030204" pitchFamily="34" charset="0"/>
              </a:rPr>
              <a:t> is the evidence and </a:t>
            </a:r>
            <a:r>
              <a:rPr lang="en-US" sz="1500" b="1" i="0" dirty="0">
                <a:solidFill>
                  <a:srgbClr val="292929"/>
                </a:solidFill>
                <a:effectLst/>
                <a:latin typeface="Calibri" panose="020F0502020204030204" pitchFamily="34" charset="0"/>
                <a:cs typeface="Calibri" panose="020F0502020204030204" pitchFamily="34" charset="0"/>
              </a:rPr>
              <a:t>A</a:t>
            </a:r>
            <a:r>
              <a:rPr lang="en-US" sz="1500" b="0" i="0" dirty="0">
                <a:solidFill>
                  <a:srgbClr val="292929"/>
                </a:solidFill>
                <a:effectLst/>
                <a:latin typeface="Calibri" panose="020F0502020204030204" pitchFamily="34" charset="0"/>
                <a:cs typeface="Calibri" panose="020F0502020204030204" pitchFamily="34" charset="0"/>
              </a:rPr>
              <a:t> is the hypothesis. The assumption made here is that the predictors/features are independent. That is presence of one feature does not affect the other. Hence it is called naive.</a:t>
            </a:r>
          </a:p>
          <a:p>
            <a:endParaRPr lang="en-US" sz="1500" dirty="0">
              <a:solidFill>
                <a:srgbClr val="292929"/>
              </a:solidFill>
              <a:latin typeface="Calibri" panose="020F0502020204030204" pitchFamily="34" charset="0"/>
              <a:cs typeface="Calibri" panose="020F0502020204030204" pitchFamily="34" charset="0"/>
            </a:endParaRPr>
          </a:p>
          <a:p>
            <a:endParaRPr lang="en-US" sz="1500" dirty="0">
              <a:solidFill>
                <a:srgbClr val="292929"/>
              </a:solidFill>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DD60BBCE-BEEF-A0CD-0424-A3408367BF51}"/>
              </a:ext>
            </a:extLst>
          </p:cNvPr>
          <p:cNvSpPr>
            <a:spLocks noGrp="1"/>
          </p:cNvSpPr>
          <p:nvPr>
            <p:ph type="title"/>
          </p:nvPr>
        </p:nvSpPr>
        <p:spPr>
          <a:xfrm>
            <a:off x="691376" y="390719"/>
            <a:ext cx="10783229" cy="674510"/>
          </a:xfrm>
        </p:spPr>
        <p:txBody>
          <a:bodyPr/>
          <a:lstStyle/>
          <a:p>
            <a:r>
              <a:rPr lang="en-GB" dirty="0"/>
              <a:t>Naive Bayes - 1</a:t>
            </a:r>
            <a:endParaRPr lang="en-DE" dirty="0"/>
          </a:p>
        </p:txBody>
      </p:sp>
      <p:pic>
        <p:nvPicPr>
          <p:cNvPr id="19460" name="Picture 4">
            <a:extLst>
              <a:ext uri="{FF2B5EF4-FFF2-40B4-BE49-F238E27FC236}">
                <a16:creationId xmlns:a16="http://schemas.microsoft.com/office/drawing/2014/main" id="{47A9D850-4130-F6B0-DFEB-A60342BB1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417" y="5268183"/>
            <a:ext cx="2482425" cy="52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3717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60BBCE-BEEF-A0CD-0424-A3408367BF51}"/>
              </a:ext>
            </a:extLst>
          </p:cNvPr>
          <p:cNvSpPr>
            <a:spLocks noGrp="1"/>
          </p:cNvSpPr>
          <p:nvPr>
            <p:ph type="title"/>
          </p:nvPr>
        </p:nvSpPr>
        <p:spPr>
          <a:xfrm>
            <a:off x="691376" y="261345"/>
            <a:ext cx="10783229" cy="674510"/>
          </a:xfrm>
        </p:spPr>
        <p:txBody>
          <a:bodyPr/>
          <a:lstStyle/>
          <a:p>
            <a:r>
              <a:rPr lang="en-GB" dirty="0"/>
              <a:t>Naive Bayes - 2</a:t>
            </a:r>
            <a:endParaRPr lang="en-DE" dirty="0"/>
          </a:p>
        </p:txBody>
      </p:sp>
      <p:sp>
        <p:nvSpPr>
          <p:cNvPr id="11" name="Content Placeholder 10">
            <a:extLst>
              <a:ext uri="{FF2B5EF4-FFF2-40B4-BE49-F238E27FC236}">
                <a16:creationId xmlns:a16="http://schemas.microsoft.com/office/drawing/2014/main" id="{C31B74D2-8D4A-BD14-75D9-697B77F27BB6}"/>
              </a:ext>
            </a:extLst>
          </p:cNvPr>
          <p:cNvSpPr>
            <a:spLocks noGrp="1"/>
          </p:cNvSpPr>
          <p:nvPr>
            <p:ph idx="1"/>
          </p:nvPr>
        </p:nvSpPr>
        <p:spPr>
          <a:xfrm>
            <a:off x="691376" y="1013781"/>
            <a:ext cx="10783229" cy="5075934"/>
          </a:xfrm>
        </p:spPr>
        <p:txBody>
          <a:bodyPr/>
          <a:lstStyle/>
          <a:p>
            <a:r>
              <a:rPr lang="en-US" sz="1500" i="1" dirty="0">
                <a:solidFill>
                  <a:srgbClr val="C00000"/>
                </a:solidFill>
                <a:latin typeface="Calibri" panose="020F0502020204030204" pitchFamily="34" charset="0"/>
                <a:cs typeface="Calibri" panose="020F0502020204030204" pitchFamily="34" charset="0"/>
              </a:rPr>
              <a:t>How it works: </a:t>
            </a:r>
            <a:r>
              <a:rPr lang="en-US" sz="1500" b="0" i="0" dirty="0">
                <a:solidFill>
                  <a:srgbClr val="292929"/>
                </a:solidFill>
                <a:effectLst/>
                <a:latin typeface="Calibri" panose="020F0502020204030204" pitchFamily="34" charset="0"/>
                <a:cs typeface="Calibri" panose="020F0502020204030204" pitchFamily="34" charset="0"/>
              </a:rPr>
              <a:t>It calculates the probability of each class and then pick the one with the highest probability.</a:t>
            </a:r>
            <a:endParaRPr lang="en-US" sz="1500" dirty="0">
              <a:solidFill>
                <a:srgbClr val="292929"/>
              </a:solidFill>
              <a:latin typeface="Calibri" panose="020F0502020204030204" pitchFamily="34" charset="0"/>
              <a:cs typeface="Calibri" panose="020F0502020204030204" pitchFamily="34" charset="0"/>
            </a:endParaRPr>
          </a:p>
          <a:p>
            <a:pPr marL="342900" indent="-342900">
              <a:buFont typeface="+mj-lt"/>
              <a:buAutoNum type="arabicPeriod"/>
            </a:pPr>
            <a:r>
              <a:rPr lang="en-US" sz="1500" dirty="0">
                <a:latin typeface="Calibri" panose="020F0502020204030204" pitchFamily="34" charset="0"/>
                <a:cs typeface="Calibri" panose="020F0502020204030204" pitchFamily="34" charset="0"/>
              </a:rPr>
              <a:t>Converts the given dataset into frequency tables</a:t>
            </a:r>
          </a:p>
          <a:p>
            <a:pPr marL="342900" indent="-342900">
              <a:buFont typeface="+mj-lt"/>
              <a:buAutoNum type="arabicPeriod"/>
            </a:pPr>
            <a:r>
              <a:rPr lang="en-US" sz="1500" dirty="0">
                <a:latin typeface="Calibri" panose="020F0502020204030204" pitchFamily="34" charset="0"/>
                <a:cs typeface="Calibri" panose="020F0502020204030204" pitchFamily="34" charset="0"/>
              </a:rPr>
              <a:t>Generate Likelihood table by finding the probabilities of given features.</a:t>
            </a:r>
          </a:p>
          <a:p>
            <a:pPr marL="342900" indent="-342900">
              <a:buFont typeface="+mj-lt"/>
              <a:buAutoNum type="arabicPeriod"/>
            </a:pPr>
            <a:r>
              <a:rPr lang="en-US" sz="1500" dirty="0">
                <a:latin typeface="Calibri" panose="020F0502020204030204" pitchFamily="34" charset="0"/>
                <a:cs typeface="Calibri" panose="020F0502020204030204" pitchFamily="34" charset="0"/>
              </a:rPr>
              <a:t>Uses Bayes theorem to calculate the posterior probability.</a:t>
            </a:r>
            <a:endParaRPr lang="en-GB" sz="1500" dirty="0">
              <a:latin typeface="Calibri" panose="020F0502020204030204" pitchFamily="34" charset="0"/>
              <a:cs typeface="Calibri" panose="020F0502020204030204" pitchFamily="34" charset="0"/>
            </a:endParaRPr>
          </a:p>
          <a:p>
            <a:endParaRPr lang="en-GB" sz="1500" dirty="0"/>
          </a:p>
          <a:p>
            <a:endParaRPr lang="en-GB" sz="1500" dirty="0"/>
          </a:p>
          <a:p>
            <a:endParaRPr lang="en-GB" sz="1500" dirty="0"/>
          </a:p>
          <a:p>
            <a:endParaRPr lang="en-GB" sz="1500" dirty="0"/>
          </a:p>
          <a:p>
            <a:endParaRPr lang="en-GB" sz="1500" dirty="0"/>
          </a:p>
          <a:p>
            <a:endParaRPr lang="en-GB" sz="1500" dirty="0"/>
          </a:p>
          <a:p>
            <a:r>
              <a:rPr lang="en-GB" sz="1500" dirty="0">
                <a:latin typeface="Calibri" panose="020F0502020204030204" pitchFamily="34" charset="0"/>
                <a:cs typeface="Calibri" panose="020F0502020204030204" pitchFamily="34" charset="0"/>
              </a:rPr>
              <a:t>Example:    </a:t>
            </a:r>
            <a:r>
              <a:rPr lang="en-US" sz="1500" dirty="0">
                <a:latin typeface="Calibri" panose="020F0502020204030204" pitchFamily="34" charset="0"/>
                <a:cs typeface="Calibri" panose="020F0502020204030204" pitchFamily="34" charset="0"/>
              </a:rPr>
              <a:t>today = (Sunny, Hot, Normal, False)</a:t>
            </a:r>
            <a:endParaRPr lang="en-DE" sz="150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D001B7A-0130-3003-643C-8C3CA8264F32}"/>
              </a:ext>
            </a:extLst>
          </p:cNvPr>
          <p:cNvPicPr>
            <a:picLocks noChangeAspect="1"/>
          </p:cNvPicPr>
          <p:nvPr/>
        </p:nvPicPr>
        <p:blipFill>
          <a:blip r:embed="rId2"/>
          <a:stretch>
            <a:fillRect/>
          </a:stretch>
        </p:blipFill>
        <p:spPr>
          <a:xfrm>
            <a:off x="9070095" y="1013781"/>
            <a:ext cx="2242744" cy="2182129"/>
          </a:xfrm>
          <a:prstGeom prst="rect">
            <a:avLst/>
          </a:prstGeom>
        </p:spPr>
      </p:pic>
      <p:sp>
        <p:nvSpPr>
          <p:cNvPr id="13" name="Content Placeholder 1">
            <a:extLst>
              <a:ext uri="{FF2B5EF4-FFF2-40B4-BE49-F238E27FC236}">
                <a16:creationId xmlns:a16="http://schemas.microsoft.com/office/drawing/2014/main" id="{5838C101-3861-9335-23D0-2E2602105D41}"/>
              </a:ext>
            </a:extLst>
          </p:cNvPr>
          <p:cNvSpPr txBox="1">
            <a:spLocks/>
          </p:cNvSpPr>
          <p:nvPr/>
        </p:nvSpPr>
        <p:spPr>
          <a:xfrm>
            <a:off x="2856695" y="2369758"/>
            <a:ext cx="6051634" cy="160943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200" b="1" dirty="0">
                <a:solidFill>
                  <a:srgbClr val="333333"/>
                </a:solidFill>
                <a:latin typeface="Calibri" panose="020F0502020204030204" pitchFamily="34" charset="0"/>
                <a:cs typeface="Calibri" panose="020F0502020204030204" pitchFamily="34" charset="0"/>
              </a:rPr>
              <a:t>where</a:t>
            </a:r>
            <a:endParaRPr lang="en-US" sz="1200" dirty="0">
              <a:solidFill>
                <a:srgbClr val="333333"/>
              </a:solidFill>
              <a:latin typeface="Calibri" panose="020F0502020204030204" pitchFamily="34" charset="0"/>
              <a:cs typeface="Calibri" panose="020F0502020204030204" pitchFamily="34" charset="0"/>
            </a:endParaRPr>
          </a:p>
          <a:p>
            <a:pPr algn="just"/>
            <a:r>
              <a:rPr lang="en-US" sz="1200" b="1" dirty="0">
                <a:solidFill>
                  <a:srgbClr val="333333"/>
                </a:solidFill>
                <a:latin typeface="Calibri" panose="020F0502020204030204" pitchFamily="34" charset="0"/>
                <a:cs typeface="Calibri" panose="020F0502020204030204" pitchFamily="34" charset="0"/>
              </a:rPr>
              <a:t>P(A|B) is Posterior probability</a:t>
            </a:r>
            <a:r>
              <a:rPr lang="en-US" sz="1200" dirty="0">
                <a:solidFill>
                  <a:srgbClr val="333333"/>
                </a:solidFill>
                <a:latin typeface="Calibri" panose="020F0502020204030204" pitchFamily="34" charset="0"/>
                <a:cs typeface="Calibri" panose="020F0502020204030204" pitchFamily="34" charset="0"/>
              </a:rPr>
              <a:t>: Probability of hypothesis A on the observed event B.</a:t>
            </a:r>
          </a:p>
          <a:p>
            <a:pPr algn="just"/>
            <a:r>
              <a:rPr lang="en-US" sz="1200" b="1" dirty="0">
                <a:solidFill>
                  <a:srgbClr val="333333"/>
                </a:solidFill>
                <a:latin typeface="Calibri" panose="020F0502020204030204" pitchFamily="34" charset="0"/>
                <a:cs typeface="Calibri" panose="020F0502020204030204" pitchFamily="34" charset="0"/>
              </a:rPr>
              <a:t>P(B|A) is Likelihood probability</a:t>
            </a:r>
            <a:r>
              <a:rPr lang="en-US" sz="1200" dirty="0">
                <a:solidFill>
                  <a:srgbClr val="333333"/>
                </a:solidFill>
                <a:latin typeface="Calibri" panose="020F0502020204030204" pitchFamily="34" charset="0"/>
                <a:cs typeface="Calibri" panose="020F0502020204030204" pitchFamily="34" charset="0"/>
              </a:rPr>
              <a:t>: Probability of the evidence given that the probability of a hypothesis is true.</a:t>
            </a:r>
          </a:p>
          <a:p>
            <a:pPr algn="just"/>
            <a:r>
              <a:rPr lang="en-US" sz="1200" b="1" dirty="0">
                <a:solidFill>
                  <a:srgbClr val="333333"/>
                </a:solidFill>
                <a:latin typeface="Calibri" panose="020F0502020204030204" pitchFamily="34" charset="0"/>
                <a:cs typeface="Calibri" panose="020F0502020204030204" pitchFamily="34" charset="0"/>
              </a:rPr>
              <a:t>P(A) is Prior Probability</a:t>
            </a:r>
            <a:r>
              <a:rPr lang="en-US" sz="1200" dirty="0">
                <a:solidFill>
                  <a:srgbClr val="333333"/>
                </a:solidFill>
                <a:latin typeface="Calibri" panose="020F0502020204030204" pitchFamily="34" charset="0"/>
                <a:cs typeface="Calibri" panose="020F0502020204030204" pitchFamily="34" charset="0"/>
              </a:rPr>
              <a:t>: Probability of hypothesis before observing the evidence.</a:t>
            </a:r>
          </a:p>
          <a:p>
            <a:pPr algn="just"/>
            <a:r>
              <a:rPr lang="en-US" sz="1200" b="1" dirty="0">
                <a:solidFill>
                  <a:srgbClr val="333333"/>
                </a:solidFill>
                <a:latin typeface="Calibri" panose="020F0502020204030204" pitchFamily="34" charset="0"/>
                <a:cs typeface="Calibri" panose="020F0502020204030204" pitchFamily="34" charset="0"/>
              </a:rPr>
              <a:t>P(B) is Marginal Probability</a:t>
            </a:r>
            <a:r>
              <a:rPr lang="en-US" sz="1200" dirty="0">
                <a:solidFill>
                  <a:srgbClr val="333333"/>
                </a:solidFill>
                <a:latin typeface="Calibri" panose="020F0502020204030204" pitchFamily="34" charset="0"/>
                <a:cs typeface="Calibri" panose="020F0502020204030204" pitchFamily="34" charset="0"/>
              </a:rPr>
              <a:t>: Probability of Evidence.</a:t>
            </a:r>
          </a:p>
        </p:txBody>
      </p:sp>
      <p:pic>
        <p:nvPicPr>
          <p:cNvPr id="14" name="Picture 13">
            <a:extLst>
              <a:ext uri="{FF2B5EF4-FFF2-40B4-BE49-F238E27FC236}">
                <a16:creationId xmlns:a16="http://schemas.microsoft.com/office/drawing/2014/main" id="{C127B8EB-149A-3279-39D2-9C495F9BE0F5}"/>
              </a:ext>
            </a:extLst>
          </p:cNvPr>
          <p:cNvPicPr>
            <a:picLocks noChangeAspect="1"/>
          </p:cNvPicPr>
          <p:nvPr/>
        </p:nvPicPr>
        <p:blipFill>
          <a:blip r:embed="rId3"/>
          <a:stretch>
            <a:fillRect/>
          </a:stretch>
        </p:blipFill>
        <p:spPr>
          <a:xfrm>
            <a:off x="872189" y="2502267"/>
            <a:ext cx="1984506" cy="1390425"/>
          </a:xfrm>
          <a:prstGeom prst="rect">
            <a:avLst/>
          </a:prstGeom>
        </p:spPr>
      </p:pic>
      <p:pic>
        <p:nvPicPr>
          <p:cNvPr id="22" name="Picture 21">
            <a:extLst>
              <a:ext uri="{FF2B5EF4-FFF2-40B4-BE49-F238E27FC236}">
                <a16:creationId xmlns:a16="http://schemas.microsoft.com/office/drawing/2014/main" id="{E2F04A9A-FA26-9210-4120-D7024CB2B86C}"/>
              </a:ext>
            </a:extLst>
          </p:cNvPr>
          <p:cNvPicPr>
            <a:picLocks noChangeAspect="1"/>
          </p:cNvPicPr>
          <p:nvPr/>
        </p:nvPicPr>
        <p:blipFill>
          <a:blip r:embed="rId4"/>
          <a:stretch>
            <a:fillRect/>
          </a:stretch>
        </p:blipFill>
        <p:spPr>
          <a:xfrm>
            <a:off x="691376" y="4779390"/>
            <a:ext cx="5285218" cy="1064829"/>
          </a:xfrm>
          <a:prstGeom prst="rect">
            <a:avLst/>
          </a:prstGeom>
          <a:ln>
            <a:solidFill>
              <a:schemeClr val="tx1"/>
            </a:solidFill>
          </a:ln>
        </p:spPr>
      </p:pic>
      <p:pic>
        <p:nvPicPr>
          <p:cNvPr id="24" name="Picture 23">
            <a:extLst>
              <a:ext uri="{FF2B5EF4-FFF2-40B4-BE49-F238E27FC236}">
                <a16:creationId xmlns:a16="http://schemas.microsoft.com/office/drawing/2014/main" id="{7D94C377-8EBB-95E8-549B-12E68E4C4F4C}"/>
              </a:ext>
            </a:extLst>
          </p:cNvPr>
          <p:cNvPicPr>
            <a:picLocks noChangeAspect="1"/>
          </p:cNvPicPr>
          <p:nvPr/>
        </p:nvPicPr>
        <p:blipFill>
          <a:blip r:embed="rId5"/>
          <a:stretch>
            <a:fillRect/>
          </a:stretch>
        </p:blipFill>
        <p:spPr>
          <a:xfrm>
            <a:off x="6189387" y="4779390"/>
            <a:ext cx="5285218" cy="1064828"/>
          </a:xfrm>
          <a:prstGeom prst="rect">
            <a:avLst/>
          </a:prstGeom>
          <a:ln>
            <a:solidFill>
              <a:schemeClr val="tx1"/>
            </a:solidFill>
          </a:ln>
        </p:spPr>
      </p:pic>
    </p:spTree>
    <p:extLst>
      <p:ext uri="{BB962C8B-B14F-4D97-AF65-F5344CB8AC3E}">
        <p14:creationId xmlns:p14="http://schemas.microsoft.com/office/powerpoint/2010/main" val="16410068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576F5-C81C-BD6E-D342-99EAE1FBA7FC}"/>
              </a:ext>
            </a:extLst>
          </p:cNvPr>
          <p:cNvSpPr>
            <a:spLocks noGrp="1"/>
          </p:cNvSpPr>
          <p:nvPr>
            <p:ph idx="1"/>
          </p:nvPr>
        </p:nvSpPr>
        <p:spPr>
          <a:xfrm>
            <a:off x="691376" y="1197203"/>
            <a:ext cx="10783229" cy="4892511"/>
          </a:xfrm>
        </p:spPr>
        <p:txBody>
          <a:bodyPr/>
          <a:lstStyle/>
          <a:p>
            <a:r>
              <a:rPr lang="en-GB" sz="1500" i="1" dirty="0">
                <a:solidFill>
                  <a:srgbClr val="C00000"/>
                </a:solidFill>
                <a:latin typeface="Calibri" panose="020F0502020204030204" pitchFamily="34" charset="0"/>
                <a:cs typeface="Calibri" panose="020F0502020204030204" pitchFamily="34" charset="0"/>
              </a:rPr>
              <a:t>Definition: </a:t>
            </a:r>
            <a:r>
              <a:rPr lang="en-US" sz="1500" b="0" i="0" dirty="0">
                <a:solidFill>
                  <a:srgbClr val="51565E"/>
                </a:solidFill>
                <a:effectLst/>
                <a:latin typeface="Calibri" panose="020F0502020204030204" pitchFamily="34" charset="0"/>
                <a:cs typeface="Calibri" panose="020F0502020204030204" pitchFamily="34" charset="0"/>
              </a:rPr>
              <a:t>K-Nearest Neighbor is a classification and prediction algorithm that is used to divide data into classes based on the distance between the data points.</a:t>
            </a:r>
            <a:r>
              <a:rPr lang="en-GB" sz="1500" dirty="0">
                <a:latin typeface="Calibri" panose="020F0502020204030204" pitchFamily="34" charset="0"/>
                <a:cs typeface="Calibri" panose="020F0502020204030204" pitchFamily="34" charset="0"/>
              </a:rPr>
              <a:t>  </a:t>
            </a:r>
          </a:p>
          <a:p>
            <a:endParaRPr lang="en-GB" sz="1500" dirty="0">
              <a:latin typeface="Calibri" panose="020F0502020204030204" pitchFamily="34" charset="0"/>
              <a:cs typeface="Calibri" panose="020F0502020204030204" pitchFamily="34" charset="0"/>
            </a:endParaRPr>
          </a:p>
          <a:p>
            <a:r>
              <a:rPr lang="en-GB" sz="1500" i="1" dirty="0">
                <a:solidFill>
                  <a:srgbClr val="C00000"/>
                </a:solidFill>
                <a:latin typeface="Calibri" panose="020F0502020204030204" pitchFamily="34" charset="0"/>
                <a:cs typeface="Calibri" panose="020F0502020204030204" pitchFamily="34" charset="0"/>
              </a:rPr>
              <a:t>Assumptions:</a:t>
            </a:r>
          </a:p>
          <a:p>
            <a:pPr marL="457200" indent="-457200">
              <a:buAutoNum type="arabicPeriod"/>
            </a:pPr>
            <a:r>
              <a:rPr lang="en-US" sz="1500" b="0" i="0" dirty="0">
                <a:solidFill>
                  <a:srgbClr val="292929"/>
                </a:solidFill>
                <a:effectLst/>
                <a:latin typeface="Calibri" panose="020F0502020204030204" pitchFamily="34" charset="0"/>
                <a:cs typeface="Calibri" panose="020F0502020204030204" pitchFamily="34" charset="0"/>
              </a:rPr>
              <a:t>It prefers smaller datasets (less sample size) and with less features (low dimensions)</a:t>
            </a:r>
          </a:p>
          <a:p>
            <a:pPr marL="457200" indent="-457200">
              <a:buAutoNum type="arabicPeriod"/>
            </a:pPr>
            <a:r>
              <a:rPr lang="en-US" sz="1500" dirty="0">
                <a:solidFill>
                  <a:srgbClr val="292929"/>
                </a:solidFill>
                <a:latin typeface="Calibri" panose="020F0502020204030204" pitchFamily="34" charset="0"/>
                <a:cs typeface="Calibri" panose="020F0502020204030204" pitchFamily="34" charset="0"/>
              </a:rPr>
              <a:t>Data points which are close to one another must be similar</a:t>
            </a:r>
          </a:p>
          <a:p>
            <a:pPr marL="457200" indent="-457200">
              <a:buAutoNum type="arabicPeriod"/>
            </a:pPr>
            <a:endParaRPr lang="en-GB" sz="1500" dirty="0">
              <a:latin typeface="Calibri" panose="020F0502020204030204" pitchFamily="34" charset="0"/>
              <a:cs typeface="Calibri" panose="020F0502020204030204" pitchFamily="34" charset="0"/>
            </a:endParaRPr>
          </a:p>
          <a:p>
            <a:r>
              <a:rPr lang="en-US" sz="1500" b="1" i="0" dirty="0">
                <a:solidFill>
                  <a:srgbClr val="292929"/>
                </a:solidFill>
                <a:effectLst/>
                <a:latin typeface="Calibri" panose="020F0502020204030204" pitchFamily="34" charset="0"/>
                <a:cs typeface="Calibri" panose="020F0502020204030204" pitchFamily="34" charset="0"/>
              </a:rPr>
              <a:t>Distance Metrics</a:t>
            </a:r>
            <a:r>
              <a:rPr lang="en-GB" sz="1500" dirty="0">
                <a:latin typeface="Calibri" panose="020F0502020204030204" pitchFamily="34" charset="0"/>
                <a:cs typeface="Calibri" panose="020F0502020204030204" pitchFamily="34" charset="0"/>
              </a:rPr>
              <a:t>: To </a:t>
            </a:r>
            <a:r>
              <a:rPr lang="en-US" sz="1500" b="0" i="0" dirty="0">
                <a:solidFill>
                  <a:srgbClr val="292929"/>
                </a:solidFill>
                <a:effectLst/>
                <a:latin typeface="Calibri" panose="020F0502020204030204" pitchFamily="34" charset="0"/>
                <a:cs typeface="Calibri" panose="020F0502020204030204" pitchFamily="34" charset="0"/>
              </a:rPr>
              <a:t>measure the distance between data feature values and new test inputs. Usually, we use the Euclidean approach.</a:t>
            </a:r>
          </a:p>
          <a:p>
            <a:endParaRPr lang="en-US" sz="1500" dirty="0">
              <a:solidFill>
                <a:srgbClr val="292929"/>
              </a:solidFill>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endParaRPr lang="en-DE"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DD60BBCE-BEEF-A0CD-0424-A3408367BF51}"/>
              </a:ext>
            </a:extLst>
          </p:cNvPr>
          <p:cNvSpPr>
            <a:spLocks noGrp="1"/>
          </p:cNvSpPr>
          <p:nvPr>
            <p:ph type="title"/>
          </p:nvPr>
        </p:nvSpPr>
        <p:spPr>
          <a:xfrm>
            <a:off x="691376" y="371866"/>
            <a:ext cx="10783229" cy="580241"/>
          </a:xfrm>
        </p:spPr>
        <p:txBody>
          <a:bodyPr/>
          <a:lstStyle/>
          <a:p>
            <a:r>
              <a:rPr lang="en-GB" dirty="0"/>
              <a:t>K Nearest Neighbours - 1</a:t>
            </a:r>
            <a:endParaRPr lang="en-DE" dirty="0"/>
          </a:p>
        </p:txBody>
      </p:sp>
      <p:pic>
        <p:nvPicPr>
          <p:cNvPr id="22530" name="Picture 2">
            <a:extLst>
              <a:ext uri="{FF2B5EF4-FFF2-40B4-BE49-F238E27FC236}">
                <a16:creationId xmlns:a16="http://schemas.microsoft.com/office/drawing/2014/main" id="{6E46ED96-962F-CE69-D168-7E3F67504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436" y="3743900"/>
            <a:ext cx="5388069" cy="225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2748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576F5-C81C-BD6E-D342-99EAE1FBA7FC}"/>
              </a:ext>
            </a:extLst>
          </p:cNvPr>
          <p:cNvSpPr>
            <a:spLocks noGrp="1"/>
          </p:cNvSpPr>
          <p:nvPr>
            <p:ph idx="1"/>
          </p:nvPr>
        </p:nvSpPr>
        <p:spPr>
          <a:xfrm>
            <a:off x="691376" y="1074652"/>
            <a:ext cx="10783229" cy="2870267"/>
          </a:xfrm>
        </p:spPr>
        <p:txBody>
          <a:bodyPr/>
          <a:lstStyle/>
          <a:p>
            <a:pPr algn="just"/>
            <a:r>
              <a:rPr lang="en-GB" sz="1500" i="1" dirty="0">
                <a:solidFill>
                  <a:srgbClr val="C00000"/>
                </a:solidFill>
                <a:latin typeface="Calibri" panose="020F0502020204030204" pitchFamily="34" charset="0"/>
                <a:cs typeface="Calibri" panose="020F0502020204030204" pitchFamily="34" charset="0"/>
              </a:rPr>
              <a:t>How it works: </a:t>
            </a:r>
            <a:r>
              <a:rPr lang="en-US" sz="1500" b="0" i="0" dirty="0">
                <a:solidFill>
                  <a:srgbClr val="292929"/>
                </a:solidFill>
                <a:effectLst/>
                <a:latin typeface="Calibri" panose="020F0502020204030204" pitchFamily="34" charset="0"/>
                <a:cs typeface="Calibri" panose="020F0502020204030204" pitchFamily="34" charset="0"/>
              </a:rPr>
              <a:t>KNN works by finding the distances between a query and all the examples in the data, selecting the specified number examples (K) closest to the query, then votes for the most frequent label (in the case of classification) or averages the labels (in the case of regression).</a:t>
            </a:r>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DD60BBCE-BEEF-A0CD-0424-A3408367BF51}"/>
              </a:ext>
            </a:extLst>
          </p:cNvPr>
          <p:cNvSpPr>
            <a:spLocks noGrp="1"/>
          </p:cNvSpPr>
          <p:nvPr>
            <p:ph type="title"/>
          </p:nvPr>
        </p:nvSpPr>
        <p:spPr>
          <a:xfrm>
            <a:off x="691376" y="287023"/>
            <a:ext cx="10783229" cy="608522"/>
          </a:xfrm>
        </p:spPr>
        <p:txBody>
          <a:bodyPr/>
          <a:lstStyle/>
          <a:p>
            <a:r>
              <a:rPr lang="en-GB" dirty="0"/>
              <a:t>K Nearest Neighbours - 2</a:t>
            </a:r>
            <a:endParaRPr lang="en-DE" dirty="0"/>
          </a:p>
        </p:txBody>
      </p:sp>
      <p:sp>
        <p:nvSpPr>
          <p:cNvPr id="9" name="TextBox 8">
            <a:extLst>
              <a:ext uri="{FF2B5EF4-FFF2-40B4-BE49-F238E27FC236}">
                <a16:creationId xmlns:a16="http://schemas.microsoft.com/office/drawing/2014/main" id="{1F1C816A-D44F-7ADA-434B-0CF366E25D5B}"/>
              </a:ext>
            </a:extLst>
          </p:cNvPr>
          <p:cNvSpPr txBox="1"/>
          <p:nvPr/>
        </p:nvSpPr>
        <p:spPr>
          <a:xfrm>
            <a:off x="691376" y="4190017"/>
            <a:ext cx="10783229" cy="1954381"/>
          </a:xfrm>
          <a:prstGeom prst="rect">
            <a:avLst/>
          </a:prstGeom>
          <a:noFill/>
        </p:spPr>
        <p:txBody>
          <a:bodyPr wrap="square">
            <a:spAutoFit/>
          </a:bodyPr>
          <a:lstStyle/>
          <a:p>
            <a:pPr algn="l" rtl="0"/>
            <a:endParaRPr lang="en-US" sz="1500" b="1" i="0" dirty="0">
              <a:solidFill>
                <a:srgbClr val="000000"/>
              </a:solidFill>
              <a:effectLst/>
              <a:latin typeface="Calibri" panose="020F0502020204030204" pitchFamily="34" charset="0"/>
              <a:cs typeface="Calibri" panose="020F0502020204030204" pitchFamily="34" charset="0"/>
            </a:endParaRPr>
          </a:p>
          <a:p>
            <a:pPr algn="l" rtl="0"/>
            <a:r>
              <a:rPr lang="en-US" sz="1500" b="1" i="0" dirty="0">
                <a:solidFill>
                  <a:srgbClr val="000000"/>
                </a:solidFill>
                <a:effectLst/>
                <a:latin typeface="Calibri" panose="020F0502020204030204" pitchFamily="34" charset="0"/>
                <a:cs typeface="Calibri" panose="020F0502020204030204" pitchFamily="34" charset="0"/>
              </a:rPr>
              <a:t>Choosing K:  </a:t>
            </a:r>
            <a:r>
              <a:rPr lang="en-US" sz="1500" i="0" dirty="0">
                <a:solidFill>
                  <a:srgbClr val="292929"/>
                </a:solidFill>
                <a:effectLst/>
                <a:latin typeface="Calibri" panose="020F0502020204030204" pitchFamily="34" charset="0"/>
                <a:cs typeface="Calibri" panose="020F0502020204030204" pitchFamily="34" charset="0"/>
              </a:rPr>
              <a:t>K value indicates the count of the nearest neighbors.</a:t>
            </a:r>
          </a:p>
          <a:p>
            <a:pPr lvl="1"/>
            <a:endParaRPr lang="en-US" sz="1500" i="0" dirty="0">
              <a:solidFill>
                <a:srgbClr val="000000"/>
              </a:solidFill>
              <a:effectLst/>
              <a:latin typeface="Calibri" panose="020F0502020204030204" pitchFamily="34" charset="0"/>
              <a:cs typeface="Calibri" panose="020F0502020204030204" pitchFamily="34" charset="0"/>
            </a:endParaRPr>
          </a:p>
          <a:p>
            <a:pPr marL="800100" lvl="1" indent="-342900">
              <a:buAutoNum type="arabicPeriod"/>
            </a:pPr>
            <a:r>
              <a:rPr lang="en-US" sz="1600" dirty="0">
                <a:solidFill>
                  <a:srgbClr val="232629"/>
                </a:solidFill>
                <a:latin typeface="-apple-system"/>
              </a:rPr>
              <a:t>K</a:t>
            </a:r>
            <a:r>
              <a:rPr lang="en-US" sz="1600" b="0" i="0" dirty="0">
                <a:solidFill>
                  <a:srgbClr val="232629"/>
                </a:solidFill>
                <a:effectLst/>
                <a:latin typeface="-apple-system"/>
              </a:rPr>
              <a:t> = sqrt(n)   -- where n is number of samples</a:t>
            </a:r>
          </a:p>
          <a:p>
            <a:pPr marL="800100" lvl="1" indent="-342900">
              <a:buAutoNum type="arabicPeriod"/>
            </a:pPr>
            <a:r>
              <a:rPr lang="en-US" sz="1500" dirty="0">
                <a:solidFill>
                  <a:srgbClr val="000000"/>
                </a:solidFill>
                <a:latin typeface="Calibri" panose="020F0502020204030204" pitchFamily="34" charset="0"/>
                <a:cs typeface="Calibri" panose="020F0502020204030204" pitchFamily="34" charset="0"/>
              </a:rPr>
              <a:t>Error rate - Iteration of set of K values with least error</a:t>
            </a:r>
          </a:p>
          <a:p>
            <a:pPr marL="800100" lvl="1" indent="-342900">
              <a:buAutoNum type="arabicPeriod"/>
            </a:pPr>
            <a:r>
              <a:rPr lang="en-US" sz="1500" i="0" dirty="0">
                <a:solidFill>
                  <a:srgbClr val="222222"/>
                </a:solidFill>
                <a:effectLst/>
                <a:latin typeface="Calibri" panose="020F0502020204030204" pitchFamily="34" charset="0"/>
                <a:cs typeface="Calibri" panose="020F0502020204030204" pitchFamily="34" charset="0"/>
              </a:rPr>
              <a:t>K value should be odd while considering binary(two-class) classification</a:t>
            </a:r>
            <a:endParaRPr lang="en-US" sz="1500" i="0" dirty="0">
              <a:solidFill>
                <a:srgbClr val="000000"/>
              </a:solidFill>
              <a:effectLst/>
              <a:latin typeface="Calibri" panose="020F0502020204030204" pitchFamily="34" charset="0"/>
              <a:cs typeface="Calibri" panose="020F0502020204030204" pitchFamily="34" charset="0"/>
            </a:endParaRPr>
          </a:p>
          <a:p>
            <a:pPr lvl="1"/>
            <a:endParaRPr lang="en-US" sz="1500" dirty="0">
              <a:solidFill>
                <a:srgbClr val="000000"/>
              </a:solidFill>
              <a:latin typeface="Calibri" panose="020F0502020204030204" pitchFamily="34" charset="0"/>
              <a:cs typeface="Calibri" panose="020F0502020204030204" pitchFamily="34" charset="0"/>
            </a:endParaRPr>
          </a:p>
          <a:p>
            <a:pPr lvl="1"/>
            <a:endParaRPr lang="en-US" sz="1500" i="0" dirty="0">
              <a:solidFill>
                <a:srgbClr val="000000"/>
              </a:solidFill>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1B084A2-D04B-9E59-A30D-C4BC07E728EA}"/>
              </a:ext>
            </a:extLst>
          </p:cNvPr>
          <p:cNvPicPr>
            <a:picLocks noChangeAspect="1"/>
          </p:cNvPicPr>
          <p:nvPr/>
        </p:nvPicPr>
        <p:blipFill>
          <a:blip r:embed="rId2"/>
          <a:stretch>
            <a:fillRect/>
          </a:stretch>
        </p:blipFill>
        <p:spPr>
          <a:xfrm>
            <a:off x="858466" y="1893477"/>
            <a:ext cx="3013143" cy="1910840"/>
          </a:xfrm>
          <a:prstGeom prst="rect">
            <a:avLst/>
          </a:prstGeom>
        </p:spPr>
      </p:pic>
      <p:pic>
        <p:nvPicPr>
          <p:cNvPr id="11" name="Picture 10">
            <a:extLst>
              <a:ext uri="{FF2B5EF4-FFF2-40B4-BE49-F238E27FC236}">
                <a16:creationId xmlns:a16="http://schemas.microsoft.com/office/drawing/2014/main" id="{E88E8185-5938-4249-6ED9-DE881C0384E6}"/>
              </a:ext>
            </a:extLst>
          </p:cNvPr>
          <p:cNvPicPr>
            <a:picLocks noChangeAspect="1"/>
          </p:cNvPicPr>
          <p:nvPr/>
        </p:nvPicPr>
        <p:blipFill>
          <a:blip r:embed="rId3"/>
          <a:stretch>
            <a:fillRect/>
          </a:stretch>
        </p:blipFill>
        <p:spPr>
          <a:xfrm>
            <a:off x="4287467" y="1842003"/>
            <a:ext cx="3429000" cy="1962314"/>
          </a:xfrm>
          <a:prstGeom prst="rect">
            <a:avLst/>
          </a:prstGeom>
        </p:spPr>
      </p:pic>
      <p:pic>
        <p:nvPicPr>
          <p:cNvPr id="13" name="Picture 12">
            <a:extLst>
              <a:ext uri="{FF2B5EF4-FFF2-40B4-BE49-F238E27FC236}">
                <a16:creationId xmlns:a16="http://schemas.microsoft.com/office/drawing/2014/main" id="{C1C69513-A1F2-4261-9317-D87CB6D5FE42}"/>
              </a:ext>
            </a:extLst>
          </p:cNvPr>
          <p:cNvPicPr>
            <a:picLocks noChangeAspect="1"/>
          </p:cNvPicPr>
          <p:nvPr/>
        </p:nvPicPr>
        <p:blipFill>
          <a:blip r:embed="rId4"/>
          <a:stretch>
            <a:fillRect/>
          </a:stretch>
        </p:blipFill>
        <p:spPr>
          <a:xfrm>
            <a:off x="7904534" y="1782816"/>
            <a:ext cx="3429000" cy="2072976"/>
          </a:xfrm>
          <a:prstGeom prst="rect">
            <a:avLst/>
          </a:prstGeom>
        </p:spPr>
      </p:pic>
      <p:pic>
        <p:nvPicPr>
          <p:cNvPr id="21510" name="Picture 6">
            <a:extLst>
              <a:ext uri="{FF2B5EF4-FFF2-40B4-BE49-F238E27FC236}">
                <a16:creationId xmlns:a16="http://schemas.microsoft.com/office/drawing/2014/main" id="{EAD30FA1-79B6-41CC-071B-DA0B32B07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7625" y="4190017"/>
            <a:ext cx="2803184" cy="199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0875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576F5-C81C-BD6E-D342-99EAE1FBA7FC}"/>
              </a:ext>
            </a:extLst>
          </p:cNvPr>
          <p:cNvSpPr>
            <a:spLocks noGrp="1"/>
          </p:cNvSpPr>
          <p:nvPr>
            <p:ph idx="1"/>
          </p:nvPr>
        </p:nvSpPr>
        <p:spPr>
          <a:xfrm>
            <a:off x="691376" y="1036947"/>
            <a:ext cx="10783229" cy="5184745"/>
          </a:xfrm>
        </p:spPr>
        <p:txBody>
          <a:bodyPr/>
          <a:lstStyle/>
          <a:p>
            <a:r>
              <a:rPr lang="en-GB" sz="1500" i="1" dirty="0">
                <a:solidFill>
                  <a:srgbClr val="C00000"/>
                </a:solidFill>
                <a:latin typeface="Calibri" panose="020F0502020204030204" pitchFamily="34" charset="0"/>
                <a:cs typeface="Calibri" panose="020F0502020204030204" pitchFamily="34" charset="0"/>
              </a:rPr>
              <a:t>Definition: </a:t>
            </a:r>
            <a:r>
              <a:rPr lang="en-US" sz="1500" dirty="0">
                <a:solidFill>
                  <a:srgbClr val="111111"/>
                </a:solidFill>
                <a:latin typeface="Calibri" panose="020F0502020204030204" pitchFamily="34" charset="0"/>
                <a:ea typeface="+mn-ea"/>
                <a:cs typeface="Calibri" panose="020F0502020204030204" pitchFamily="34" charset="0"/>
              </a:rPr>
              <a:t>A Decision Tree is an algorithm that is used to visually represent decision-making. A Decision Tree can be made by asking a yes/no question and splitting the answer to lead to another decision.</a:t>
            </a:r>
            <a:endParaRPr lang="en-GB" sz="1500" dirty="0">
              <a:solidFill>
                <a:srgbClr val="111111"/>
              </a:solidFill>
              <a:latin typeface="Calibri" panose="020F0502020204030204" pitchFamily="34" charset="0"/>
              <a:ea typeface="+mn-ea"/>
              <a:cs typeface="Calibri" panose="020F0502020204030204" pitchFamily="34" charset="0"/>
            </a:endParaRPr>
          </a:p>
          <a:p>
            <a:pPr algn="l"/>
            <a:endParaRPr lang="en-US" sz="1500" b="1" i="0" dirty="0">
              <a:solidFill>
                <a:srgbClr val="111111"/>
              </a:solidFill>
              <a:effectLst/>
              <a:latin typeface="Calibri" panose="020F0502020204030204" pitchFamily="34" charset="0"/>
              <a:cs typeface="Calibri" panose="020F0502020204030204" pitchFamily="34" charset="0"/>
            </a:endParaRPr>
          </a:p>
          <a:p>
            <a:pPr algn="l"/>
            <a:endParaRPr lang="en-GB" sz="1500" dirty="0">
              <a:latin typeface="Calibri" panose="020F0502020204030204" pitchFamily="34" charset="0"/>
              <a:cs typeface="Calibri" panose="020F0502020204030204" pitchFamily="34" charset="0"/>
            </a:endParaRPr>
          </a:p>
          <a:p>
            <a:pPr algn="l"/>
            <a:endParaRPr lang="en-GB" sz="1500" dirty="0">
              <a:latin typeface="Calibri" panose="020F0502020204030204" pitchFamily="34" charset="0"/>
              <a:cs typeface="Calibri" panose="020F0502020204030204" pitchFamily="34" charset="0"/>
            </a:endParaRPr>
          </a:p>
          <a:p>
            <a:pPr algn="l"/>
            <a:endParaRPr lang="en-GB" sz="1500" dirty="0">
              <a:latin typeface="Calibri" panose="020F0502020204030204" pitchFamily="34" charset="0"/>
              <a:cs typeface="Calibri" panose="020F0502020204030204" pitchFamily="34" charset="0"/>
            </a:endParaRPr>
          </a:p>
          <a:p>
            <a:pPr algn="l"/>
            <a:endParaRPr lang="en-GB" sz="1500" dirty="0">
              <a:latin typeface="Calibri" panose="020F0502020204030204" pitchFamily="34" charset="0"/>
              <a:cs typeface="Calibri" panose="020F0502020204030204" pitchFamily="34" charset="0"/>
            </a:endParaRPr>
          </a:p>
          <a:p>
            <a:pPr algn="l"/>
            <a:endParaRPr lang="en-GB" sz="1500" dirty="0">
              <a:latin typeface="Calibri" panose="020F0502020204030204" pitchFamily="34" charset="0"/>
              <a:cs typeface="Calibri" panose="020F0502020204030204" pitchFamily="34" charset="0"/>
            </a:endParaRPr>
          </a:p>
          <a:p>
            <a:pPr algn="l"/>
            <a:endParaRPr lang="en-GB" sz="1500" dirty="0">
              <a:latin typeface="Calibri" panose="020F0502020204030204" pitchFamily="34" charset="0"/>
              <a:cs typeface="Calibri" panose="020F0502020204030204" pitchFamily="34" charset="0"/>
            </a:endParaRPr>
          </a:p>
          <a:p>
            <a:pPr algn="l"/>
            <a:r>
              <a:rPr lang="en-US" sz="1500" i="1" dirty="0">
                <a:solidFill>
                  <a:srgbClr val="C00000"/>
                </a:solidFill>
                <a:effectLst/>
                <a:latin typeface="Calibri" panose="020F0502020204030204" pitchFamily="34" charset="0"/>
                <a:cs typeface="Calibri" panose="020F0502020204030204" pitchFamily="34" charset="0"/>
              </a:rPr>
              <a:t>Attribute Selection Measures:</a:t>
            </a:r>
            <a:endParaRPr lang="en-GB" sz="1500" i="1" dirty="0">
              <a:solidFill>
                <a:srgbClr val="C00000"/>
              </a:solidFill>
              <a:latin typeface="Calibri" panose="020F0502020204030204" pitchFamily="34" charset="0"/>
              <a:cs typeface="Calibri" panose="020F0502020204030204" pitchFamily="34" charset="0"/>
            </a:endParaRPr>
          </a:p>
          <a:p>
            <a:pPr marL="342900" indent="-342900">
              <a:buAutoNum type="arabicPeriod"/>
            </a:pPr>
            <a:r>
              <a:rPr lang="en-US" sz="1500" b="1" dirty="0">
                <a:solidFill>
                  <a:srgbClr val="292929"/>
                </a:solidFill>
                <a:latin typeface="Calibri" panose="020F0502020204030204" pitchFamily="34" charset="0"/>
                <a:cs typeface="Calibri" panose="020F0502020204030204" pitchFamily="34" charset="0"/>
              </a:rPr>
              <a:t>Entropy - </a:t>
            </a:r>
            <a:r>
              <a:rPr lang="en-US" sz="1500" dirty="0">
                <a:solidFill>
                  <a:srgbClr val="292929"/>
                </a:solidFill>
                <a:latin typeface="Calibri" panose="020F0502020204030204" pitchFamily="34" charset="0"/>
                <a:cs typeface="Calibri" panose="020F0502020204030204" pitchFamily="34" charset="0"/>
              </a:rPr>
              <a:t>Entropy is a metric to measure the impurity in each attribute. It specifies randomness in data. </a:t>
            </a:r>
          </a:p>
          <a:p>
            <a:r>
              <a:rPr lang="en-US" sz="1500" b="0" i="0" dirty="0">
                <a:solidFill>
                  <a:srgbClr val="292929"/>
                </a:solidFill>
                <a:effectLst/>
                <a:latin typeface="Calibri" panose="020F0502020204030204" pitchFamily="34" charset="0"/>
                <a:cs typeface="Calibri" panose="020F0502020204030204" pitchFamily="34" charset="0"/>
              </a:rPr>
              <a:t> </a:t>
            </a:r>
            <a:r>
              <a:rPr lang="en-US" sz="1500" dirty="0">
                <a:solidFill>
                  <a:srgbClr val="292929"/>
                </a:solidFill>
                <a:latin typeface="Calibri" panose="020F0502020204030204" pitchFamily="34" charset="0"/>
                <a:cs typeface="Calibri" panose="020F0502020204030204" pitchFamily="34" charset="0"/>
              </a:rPr>
              <a:t>	If a dataset contains homogeneous subsets of observations, then no impurity or randomness is there in the dataset, and if  	all the observations belong to one class, the entropy of that dataset becomes zero.</a:t>
            </a:r>
          </a:p>
          <a:p>
            <a:endParaRPr lang="en-DE"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DD60BBCE-BEEF-A0CD-0424-A3408367BF51}"/>
              </a:ext>
            </a:extLst>
          </p:cNvPr>
          <p:cNvSpPr>
            <a:spLocks noGrp="1"/>
          </p:cNvSpPr>
          <p:nvPr>
            <p:ph type="title"/>
          </p:nvPr>
        </p:nvSpPr>
        <p:spPr>
          <a:xfrm>
            <a:off x="691376" y="249316"/>
            <a:ext cx="10783229" cy="580241"/>
          </a:xfrm>
        </p:spPr>
        <p:txBody>
          <a:bodyPr/>
          <a:lstStyle/>
          <a:p>
            <a:r>
              <a:rPr lang="en-GB" dirty="0"/>
              <a:t>Decision Trees - 1</a:t>
            </a:r>
            <a:endParaRPr lang="en-DE" dirty="0"/>
          </a:p>
        </p:txBody>
      </p:sp>
      <p:pic>
        <p:nvPicPr>
          <p:cNvPr id="1026" name="Picture 2">
            <a:extLst>
              <a:ext uri="{FF2B5EF4-FFF2-40B4-BE49-F238E27FC236}">
                <a16:creationId xmlns:a16="http://schemas.microsoft.com/office/drawing/2014/main" id="{DF60EC32-6E4D-36A0-69E7-ED13A97FC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274" y="1690202"/>
            <a:ext cx="4336331" cy="19389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AC92AC-63E9-565B-E8EB-DB74AC9286BA}"/>
              </a:ext>
            </a:extLst>
          </p:cNvPr>
          <p:cNvSpPr txBox="1"/>
          <p:nvPr/>
        </p:nvSpPr>
        <p:spPr>
          <a:xfrm>
            <a:off x="717395" y="1690203"/>
            <a:ext cx="6362136" cy="1938992"/>
          </a:xfrm>
          <a:prstGeom prst="rect">
            <a:avLst/>
          </a:prstGeom>
          <a:noFill/>
        </p:spPr>
        <p:txBody>
          <a:bodyPr wrap="square">
            <a:spAutoFit/>
          </a:bodyPr>
          <a:lstStyle/>
          <a:p>
            <a:pPr algn="l"/>
            <a:r>
              <a:rPr lang="en-US" sz="1500" i="1" dirty="0">
                <a:solidFill>
                  <a:srgbClr val="C00000"/>
                </a:solidFill>
                <a:effectLst/>
                <a:latin typeface="Calibri" panose="020F0502020204030204" pitchFamily="34" charset="0"/>
                <a:cs typeface="Calibri" panose="020F0502020204030204" pitchFamily="34" charset="0"/>
              </a:rPr>
              <a:t>Important Terminologies: </a:t>
            </a:r>
          </a:p>
          <a:p>
            <a:pPr algn="l"/>
            <a:endParaRPr lang="en-US" sz="1500" i="1" dirty="0">
              <a:solidFill>
                <a:srgbClr val="C00000"/>
              </a:solidFill>
              <a:effectLst/>
              <a:latin typeface="Calibri" panose="020F0502020204030204" pitchFamily="34" charset="0"/>
              <a:cs typeface="Calibri" panose="020F0502020204030204" pitchFamily="34" charset="0"/>
            </a:endParaRPr>
          </a:p>
          <a:p>
            <a:r>
              <a:rPr lang="en-US" sz="1500" b="1" i="0" dirty="0">
                <a:solidFill>
                  <a:srgbClr val="111111"/>
                </a:solidFill>
                <a:effectLst/>
                <a:latin typeface="Calibri" panose="020F0502020204030204" pitchFamily="34" charset="0"/>
                <a:cs typeface="Calibri" panose="020F0502020204030204" pitchFamily="34" charset="0"/>
              </a:rPr>
              <a:t>Root Node: </a:t>
            </a:r>
            <a:r>
              <a:rPr lang="en-US" sz="1500" b="0" i="0" dirty="0">
                <a:solidFill>
                  <a:srgbClr val="111111"/>
                </a:solidFill>
                <a:effectLst/>
                <a:latin typeface="Calibri" panose="020F0502020204030204" pitchFamily="34" charset="0"/>
                <a:cs typeface="Calibri" panose="020F0502020204030204" pitchFamily="34" charset="0"/>
              </a:rPr>
              <a:t>It represents the entire population or sample, which gets divided into two or more homogeneous sets.</a:t>
            </a:r>
            <a:endParaRPr lang="en-US" sz="1500" b="1" i="0" dirty="0">
              <a:solidFill>
                <a:srgbClr val="111111"/>
              </a:solidFill>
              <a:effectLst/>
              <a:latin typeface="Calibri" panose="020F0502020204030204" pitchFamily="34" charset="0"/>
              <a:cs typeface="Calibri" panose="020F0502020204030204" pitchFamily="34" charset="0"/>
            </a:endParaRPr>
          </a:p>
          <a:p>
            <a:r>
              <a:rPr lang="en-US" sz="1500" b="1" i="0" dirty="0">
                <a:solidFill>
                  <a:srgbClr val="111111"/>
                </a:solidFill>
                <a:effectLst/>
                <a:latin typeface="Calibri" panose="020F0502020204030204" pitchFamily="34" charset="0"/>
                <a:cs typeface="Calibri" panose="020F0502020204030204" pitchFamily="34" charset="0"/>
              </a:rPr>
              <a:t>Splitting: </a:t>
            </a:r>
            <a:r>
              <a:rPr lang="en-US" sz="1500" b="0" i="0" dirty="0">
                <a:solidFill>
                  <a:srgbClr val="111111"/>
                </a:solidFill>
                <a:effectLst/>
                <a:latin typeface="Calibri" panose="020F0502020204030204" pitchFamily="34" charset="0"/>
                <a:cs typeface="Calibri" panose="020F0502020204030204" pitchFamily="34" charset="0"/>
              </a:rPr>
              <a:t>It is a process of dividing a node into two or more sub-nodes.</a:t>
            </a:r>
            <a:endParaRPr lang="en-US" sz="1500" i="0" dirty="0">
              <a:solidFill>
                <a:srgbClr val="111111"/>
              </a:solidFill>
              <a:effectLst/>
              <a:latin typeface="Calibri" panose="020F0502020204030204" pitchFamily="34" charset="0"/>
              <a:cs typeface="Calibri" panose="020F0502020204030204" pitchFamily="34" charset="0"/>
            </a:endParaRPr>
          </a:p>
          <a:p>
            <a:pPr algn="l"/>
            <a:r>
              <a:rPr lang="en-US" sz="1500" b="1" i="0" dirty="0">
                <a:solidFill>
                  <a:srgbClr val="111111"/>
                </a:solidFill>
                <a:effectLst/>
                <a:latin typeface="Calibri" panose="020F0502020204030204" pitchFamily="34" charset="0"/>
                <a:cs typeface="Calibri" panose="020F0502020204030204" pitchFamily="34" charset="0"/>
              </a:rPr>
              <a:t>Decision Node: </a:t>
            </a:r>
            <a:r>
              <a:rPr lang="en-US" sz="1500" dirty="0">
                <a:solidFill>
                  <a:srgbClr val="111111"/>
                </a:solidFill>
                <a:latin typeface="Calibri" panose="020F0502020204030204" pitchFamily="34" charset="0"/>
                <a:cs typeface="Calibri" panose="020F0502020204030204" pitchFamily="34" charset="0"/>
              </a:rPr>
              <a:t>A </a:t>
            </a:r>
            <a:r>
              <a:rPr lang="en-US" sz="1500" b="0" i="0" dirty="0">
                <a:solidFill>
                  <a:srgbClr val="111111"/>
                </a:solidFill>
                <a:effectLst/>
                <a:latin typeface="Calibri" panose="020F0502020204030204" pitchFamily="34" charset="0"/>
                <a:cs typeface="Calibri" panose="020F0502020204030204" pitchFamily="34" charset="0"/>
              </a:rPr>
              <a:t>sub-node that splits into further sub-nodes</a:t>
            </a:r>
          </a:p>
          <a:p>
            <a:pPr algn="l"/>
            <a:r>
              <a:rPr lang="en-US" sz="1500" b="1" i="0" dirty="0">
                <a:solidFill>
                  <a:srgbClr val="111111"/>
                </a:solidFill>
                <a:effectLst/>
                <a:latin typeface="Calibri" panose="020F0502020204030204" pitchFamily="34" charset="0"/>
                <a:cs typeface="Calibri" panose="020F0502020204030204" pitchFamily="34" charset="0"/>
              </a:rPr>
              <a:t>Leaf / Terminal Node: </a:t>
            </a:r>
            <a:r>
              <a:rPr lang="en-US" sz="1500" b="0" i="0" dirty="0">
                <a:solidFill>
                  <a:srgbClr val="111111"/>
                </a:solidFill>
                <a:effectLst/>
                <a:latin typeface="Calibri" panose="020F0502020204030204" pitchFamily="34" charset="0"/>
                <a:cs typeface="Calibri" panose="020F0502020204030204" pitchFamily="34" charset="0"/>
              </a:rPr>
              <a:t>Nodes that do not split</a:t>
            </a:r>
          </a:p>
          <a:p>
            <a:pPr algn="l"/>
            <a:r>
              <a:rPr lang="en-US" sz="1500" b="1" i="0" dirty="0">
                <a:solidFill>
                  <a:srgbClr val="111111"/>
                </a:solidFill>
                <a:effectLst/>
                <a:latin typeface="Calibri" panose="020F0502020204030204" pitchFamily="34" charset="0"/>
                <a:cs typeface="Calibri" panose="020F0502020204030204" pitchFamily="34" charset="0"/>
              </a:rPr>
              <a:t>Branch / Sub-Tree: </a:t>
            </a:r>
            <a:r>
              <a:rPr lang="en-US" sz="1500" b="0" i="0" dirty="0">
                <a:solidFill>
                  <a:srgbClr val="111111"/>
                </a:solidFill>
                <a:effectLst/>
                <a:latin typeface="Calibri" panose="020F0502020204030204" pitchFamily="34" charset="0"/>
                <a:cs typeface="Calibri" panose="020F0502020204030204" pitchFamily="34" charset="0"/>
              </a:rPr>
              <a:t>A subsection of the entire tree is called branch or sub-tree.</a:t>
            </a:r>
          </a:p>
        </p:txBody>
      </p:sp>
      <p:pic>
        <p:nvPicPr>
          <p:cNvPr id="9" name="Picture 8">
            <a:extLst>
              <a:ext uri="{FF2B5EF4-FFF2-40B4-BE49-F238E27FC236}">
                <a16:creationId xmlns:a16="http://schemas.microsoft.com/office/drawing/2014/main" id="{205968F0-3574-3E30-D800-BF88E1EDC800}"/>
              </a:ext>
            </a:extLst>
          </p:cNvPr>
          <p:cNvPicPr>
            <a:picLocks noChangeAspect="1"/>
          </p:cNvPicPr>
          <p:nvPr/>
        </p:nvPicPr>
        <p:blipFill>
          <a:blip r:embed="rId3"/>
          <a:stretch>
            <a:fillRect/>
          </a:stretch>
        </p:blipFill>
        <p:spPr>
          <a:xfrm>
            <a:off x="1672423" y="5222001"/>
            <a:ext cx="3209925" cy="428625"/>
          </a:xfrm>
          <a:prstGeom prst="rect">
            <a:avLst/>
          </a:prstGeom>
        </p:spPr>
      </p:pic>
    </p:spTree>
    <p:extLst>
      <p:ext uri="{BB962C8B-B14F-4D97-AF65-F5344CB8AC3E}">
        <p14:creationId xmlns:p14="http://schemas.microsoft.com/office/powerpoint/2010/main" val="15908708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576F5-C81C-BD6E-D342-99EAE1FBA7FC}"/>
              </a:ext>
            </a:extLst>
          </p:cNvPr>
          <p:cNvSpPr>
            <a:spLocks noGrp="1"/>
          </p:cNvSpPr>
          <p:nvPr>
            <p:ph idx="1"/>
          </p:nvPr>
        </p:nvSpPr>
        <p:spPr>
          <a:xfrm>
            <a:off x="691376" y="1036947"/>
            <a:ext cx="10783229" cy="5184745"/>
          </a:xfrm>
        </p:spPr>
        <p:txBody>
          <a:bodyPr/>
          <a:lstStyle/>
          <a:p>
            <a:pPr marL="342900" indent="-342900">
              <a:buAutoNum type="arabicPeriod" startAt="2"/>
            </a:pPr>
            <a:r>
              <a:rPr lang="en-US" sz="1500" b="1" dirty="0">
                <a:latin typeface="Calibri" panose="020F0502020204030204" pitchFamily="34" charset="0"/>
                <a:cs typeface="Calibri" panose="020F0502020204030204" pitchFamily="34" charset="0"/>
              </a:rPr>
              <a:t>Information Gain: </a:t>
            </a:r>
            <a:r>
              <a:rPr lang="en-US" sz="1500" dirty="0">
                <a:latin typeface="Calibri" panose="020F0502020204030204" pitchFamily="34" charset="0"/>
                <a:cs typeface="Calibri" panose="020F0502020204030204" pitchFamily="34" charset="0"/>
              </a:rPr>
              <a:t> </a:t>
            </a:r>
          </a:p>
          <a:p>
            <a:pPr marL="971550" lvl="1" indent="-285750">
              <a:buFont typeface="Wingdings" panose="05000000000000000000" pitchFamily="2" charset="2"/>
              <a:buChar char="§"/>
            </a:pPr>
            <a:r>
              <a:rPr lang="en-US" sz="1500" dirty="0">
                <a:latin typeface="Calibri" panose="020F0502020204030204" pitchFamily="34" charset="0"/>
                <a:cs typeface="Calibri" panose="020F0502020204030204" pitchFamily="34" charset="0"/>
              </a:rPr>
              <a:t>To find the best feature which serves as a root node</a:t>
            </a:r>
          </a:p>
          <a:p>
            <a:pPr marL="971550" lvl="1" indent="-285750">
              <a:buFont typeface="Wingdings" panose="05000000000000000000" pitchFamily="2" charset="2"/>
              <a:buChar char="§"/>
            </a:pPr>
            <a:r>
              <a:rPr lang="en-US" sz="1500" dirty="0">
                <a:latin typeface="Calibri" panose="020F0502020204030204" pitchFamily="34" charset="0"/>
                <a:cs typeface="Calibri" panose="020F0502020204030204" pitchFamily="34" charset="0"/>
              </a:rPr>
              <a:t>It follows the concept of entropy while aiming at decreasing the level of entropy, beginning from the root node to the leaf nodes. </a:t>
            </a:r>
            <a:r>
              <a:rPr lang="en-US" sz="1500" b="1" i="0" dirty="0">
                <a:effectLst/>
                <a:latin typeface="Calibri" panose="020F0502020204030204" pitchFamily="34" charset="0"/>
                <a:cs typeface="Calibri" panose="020F0502020204030204" pitchFamily="34" charset="0"/>
              </a:rPr>
              <a:t>	</a:t>
            </a:r>
          </a:p>
          <a:p>
            <a:pPr lvl="1" indent="0">
              <a:buNone/>
            </a:pPr>
            <a:r>
              <a:rPr lang="en-US" sz="1500" b="1" dirty="0">
                <a:latin typeface="Calibri" panose="020F0502020204030204" pitchFamily="34" charset="0"/>
                <a:cs typeface="Calibri" panose="020F0502020204030204" pitchFamily="34" charset="0"/>
              </a:rPr>
              <a:t>       </a:t>
            </a:r>
            <a:r>
              <a:rPr lang="en-US" sz="1500" i="0" dirty="0">
                <a:effectLst/>
                <a:latin typeface="Calibri" panose="020F0502020204030204" pitchFamily="34" charset="0"/>
                <a:cs typeface="Calibri" panose="020F0502020204030204" pitchFamily="34" charset="0"/>
              </a:rPr>
              <a:t>Information Gain = Entropy before splitting - Entropy after splitting</a:t>
            </a:r>
            <a:endParaRPr lang="en-US" sz="1500" dirty="0">
              <a:latin typeface="Calibri" panose="020F0502020204030204" pitchFamily="34" charset="0"/>
              <a:cs typeface="Calibri" panose="020F0502020204030204" pitchFamily="34" charset="0"/>
            </a:endParaRPr>
          </a:p>
          <a:p>
            <a:pPr marL="971550" lvl="1" indent="-285750">
              <a:buFont typeface="Wingdings" panose="05000000000000000000" pitchFamily="2" charset="2"/>
              <a:buChar char="§"/>
            </a:pPr>
            <a:r>
              <a:rPr lang="en-US" sz="1500" b="0" i="0" dirty="0">
                <a:effectLst/>
                <a:latin typeface="Calibri" panose="020F0502020204030204" pitchFamily="34" charset="0"/>
                <a:cs typeface="Calibri" panose="020F0502020204030204" pitchFamily="34" charset="0"/>
              </a:rPr>
              <a:t>The feature having the highest value of information gain is accounted for as the best feature to be chosen for split.</a:t>
            </a:r>
          </a:p>
          <a:p>
            <a:pPr marL="971550" lvl="1" indent="-285750">
              <a:buFont typeface="Wingdings" panose="05000000000000000000" pitchFamily="2" charset="2"/>
              <a:buChar char="§"/>
            </a:pPr>
            <a:endParaRPr lang="en-US" sz="1500" dirty="0">
              <a:latin typeface="Calibri" panose="020F0502020204030204" pitchFamily="34" charset="0"/>
              <a:cs typeface="Calibri" panose="020F0502020204030204" pitchFamily="34" charset="0"/>
            </a:endParaRPr>
          </a:p>
          <a:p>
            <a:r>
              <a:rPr lang="en-US" sz="1500" dirty="0">
                <a:latin typeface="Calibri" panose="020F0502020204030204" pitchFamily="34" charset="0"/>
                <a:cs typeface="Calibri" panose="020F0502020204030204" pitchFamily="34" charset="0"/>
              </a:rPr>
              <a:t>3</a:t>
            </a:r>
            <a:r>
              <a:rPr lang="en-US" sz="1500" i="0" dirty="0">
                <a:effectLst/>
                <a:latin typeface="Calibri" panose="020F0502020204030204" pitchFamily="34" charset="0"/>
                <a:cs typeface="Calibri" panose="020F0502020204030204" pitchFamily="34" charset="0"/>
              </a:rPr>
              <a:t>.     </a:t>
            </a:r>
            <a:r>
              <a:rPr lang="en-US" sz="1500" b="1" i="0" dirty="0">
                <a:effectLst/>
                <a:latin typeface="Calibri" panose="020F0502020204030204" pitchFamily="34" charset="0"/>
                <a:cs typeface="Calibri" panose="020F0502020204030204" pitchFamily="34" charset="0"/>
              </a:rPr>
              <a:t>Gini Index: </a:t>
            </a:r>
            <a:r>
              <a:rPr lang="en-US" sz="1500" i="0" dirty="0">
                <a:effectLst/>
                <a:latin typeface="Calibri" panose="020F0502020204030204" pitchFamily="34" charset="0"/>
                <a:cs typeface="Calibri" panose="020F0502020204030204" pitchFamily="34" charset="0"/>
              </a:rPr>
              <a:t>It</a:t>
            </a:r>
            <a:r>
              <a:rPr lang="en-US" sz="1500" b="1" i="0" dirty="0">
                <a:effectLst/>
                <a:latin typeface="Calibri" panose="020F0502020204030204" pitchFamily="34" charset="0"/>
                <a:cs typeface="Calibri" panose="020F0502020204030204" pitchFamily="34" charset="0"/>
              </a:rPr>
              <a:t> </a:t>
            </a:r>
            <a:r>
              <a:rPr lang="en-US" sz="1500" i="0" dirty="0">
                <a:effectLst/>
                <a:latin typeface="Calibri" panose="020F0502020204030204" pitchFamily="34" charset="0"/>
                <a:cs typeface="Calibri" panose="020F0502020204030204" pitchFamily="34" charset="0"/>
              </a:rPr>
              <a:t>gives an idea of how good a split is by calculating the amount of probability of a specific feature that is classified incorrectly when selected randomly.</a:t>
            </a:r>
            <a:endParaRPr lang="en-GB" sz="1500" dirty="0">
              <a:latin typeface="Calibri" panose="020F0502020204030204" pitchFamily="34" charset="0"/>
              <a:cs typeface="Calibri" panose="020F0502020204030204" pitchFamily="34" charset="0"/>
            </a:endParaRPr>
          </a:p>
          <a:p>
            <a:pPr marL="971550" lvl="1" indent="-285750">
              <a:buFont typeface="Wingdings" panose="05000000000000000000" pitchFamily="2" charset="2"/>
              <a:buChar char="§"/>
            </a:pPr>
            <a:r>
              <a:rPr lang="en-US" sz="1500" b="0" i="0" dirty="0">
                <a:effectLst/>
                <a:latin typeface="Calibri" panose="020F0502020204030204" pitchFamily="34" charset="0"/>
                <a:cs typeface="Calibri" panose="020F0502020204030204" pitchFamily="34" charset="0"/>
              </a:rPr>
              <a:t>It measures the impurity of a node</a:t>
            </a:r>
          </a:p>
          <a:p>
            <a:pPr marL="971550" lvl="1" indent="-285750">
              <a:buFont typeface="Wingdings" panose="05000000000000000000" pitchFamily="2" charset="2"/>
              <a:buChar char="§"/>
            </a:pPr>
            <a:r>
              <a:rPr lang="en-US" sz="1500" b="0" i="0" dirty="0">
                <a:effectLst/>
                <a:latin typeface="Calibri" panose="020F0502020204030204" pitchFamily="34" charset="0"/>
                <a:cs typeface="Calibri" panose="020F0502020204030204" pitchFamily="34" charset="0"/>
              </a:rPr>
              <a:t>A feature with a lower Gini index is chosen for a split</a:t>
            </a:r>
            <a:endParaRPr lang="en-GB" sz="1500" dirty="0">
              <a:latin typeface="Calibri" panose="020F0502020204030204" pitchFamily="34" charset="0"/>
              <a:cs typeface="Calibri" panose="020F0502020204030204" pitchFamily="34" charset="0"/>
            </a:endParaRPr>
          </a:p>
          <a:p>
            <a:pPr marL="971550" lvl="1" indent="-285750">
              <a:buFont typeface="Wingdings" panose="05000000000000000000" pitchFamily="2" charset="2"/>
              <a:buChar char="§"/>
            </a:pPr>
            <a:r>
              <a:rPr lang="en-US" sz="1500" b="0" i="0" dirty="0">
                <a:effectLst/>
                <a:latin typeface="Calibri" panose="020F0502020204030204" pitchFamily="34" charset="0"/>
                <a:cs typeface="Calibri" panose="020F0502020204030204" pitchFamily="34" charset="0"/>
              </a:rPr>
              <a:t>The degree of </a:t>
            </a:r>
            <a:r>
              <a:rPr lang="en-US" sz="1500" b="0" i="0" dirty="0" err="1">
                <a:effectLst/>
                <a:latin typeface="Calibri" panose="020F0502020204030204" pitchFamily="34" charset="0"/>
                <a:cs typeface="Calibri" panose="020F0502020204030204" pitchFamily="34" charset="0"/>
              </a:rPr>
              <a:t>gini</a:t>
            </a:r>
            <a:r>
              <a:rPr lang="en-US" sz="1500" b="0" i="0" dirty="0">
                <a:effectLst/>
                <a:latin typeface="Calibri" panose="020F0502020204030204" pitchFamily="34" charset="0"/>
                <a:cs typeface="Calibri" panose="020F0502020204030204" pitchFamily="34" charset="0"/>
              </a:rPr>
              <a:t> index varies from 0 to 1,</a:t>
            </a:r>
          </a:p>
          <a:p>
            <a:pPr marL="914400" lvl="2" indent="0">
              <a:buNone/>
            </a:pPr>
            <a:r>
              <a:rPr lang="en-US" sz="1500" dirty="0">
                <a:latin typeface="Calibri" panose="020F0502020204030204" pitchFamily="34" charset="0"/>
                <a:cs typeface="Calibri" panose="020F0502020204030204" pitchFamily="34" charset="0"/>
              </a:rPr>
              <a:t>  </a:t>
            </a:r>
            <a:r>
              <a:rPr lang="en-US" sz="1500" b="0" i="0" dirty="0">
                <a:effectLst/>
                <a:latin typeface="Calibri" panose="020F0502020204030204" pitchFamily="34" charset="0"/>
                <a:cs typeface="Calibri" panose="020F0502020204030204" pitchFamily="34" charset="0"/>
              </a:rPr>
              <a:t>Where 0 = all the elements belong to only one class, 1 = all the elements are randomly distributed across various classes</a:t>
            </a:r>
          </a:p>
          <a:p>
            <a:endParaRPr lang="en-DE"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DD60BBCE-BEEF-A0CD-0424-A3408367BF51}"/>
              </a:ext>
            </a:extLst>
          </p:cNvPr>
          <p:cNvSpPr>
            <a:spLocks noGrp="1"/>
          </p:cNvSpPr>
          <p:nvPr>
            <p:ph type="title"/>
          </p:nvPr>
        </p:nvSpPr>
        <p:spPr>
          <a:xfrm>
            <a:off x="691376" y="249316"/>
            <a:ext cx="10783229" cy="580241"/>
          </a:xfrm>
        </p:spPr>
        <p:txBody>
          <a:bodyPr/>
          <a:lstStyle/>
          <a:p>
            <a:r>
              <a:rPr lang="en-GB" dirty="0"/>
              <a:t>Decision Trees - 2</a:t>
            </a:r>
            <a:endParaRPr lang="en-DE" dirty="0"/>
          </a:p>
        </p:txBody>
      </p:sp>
      <p:pic>
        <p:nvPicPr>
          <p:cNvPr id="5" name="Picture 4">
            <a:extLst>
              <a:ext uri="{FF2B5EF4-FFF2-40B4-BE49-F238E27FC236}">
                <a16:creationId xmlns:a16="http://schemas.microsoft.com/office/drawing/2014/main" id="{80F41E33-AD1E-D40D-DB4D-3B60D11B0E54}"/>
              </a:ext>
            </a:extLst>
          </p:cNvPr>
          <p:cNvPicPr>
            <a:picLocks noChangeAspect="1"/>
          </p:cNvPicPr>
          <p:nvPr/>
        </p:nvPicPr>
        <p:blipFill>
          <a:blip r:embed="rId2"/>
          <a:stretch>
            <a:fillRect/>
          </a:stretch>
        </p:blipFill>
        <p:spPr>
          <a:xfrm>
            <a:off x="1731242" y="4407130"/>
            <a:ext cx="2771775" cy="438150"/>
          </a:xfrm>
          <a:prstGeom prst="rect">
            <a:avLst/>
          </a:prstGeom>
        </p:spPr>
      </p:pic>
    </p:spTree>
    <p:extLst>
      <p:ext uri="{BB962C8B-B14F-4D97-AF65-F5344CB8AC3E}">
        <p14:creationId xmlns:p14="http://schemas.microsoft.com/office/powerpoint/2010/main" val="2520568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576F5-C81C-BD6E-D342-99EAE1FBA7FC}"/>
              </a:ext>
            </a:extLst>
          </p:cNvPr>
          <p:cNvSpPr>
            <a:spLocks noGrp="1"/>
          </p:cNvSpPr>
          <p:nvPr>
            <p:ph idx="1"/>
          </p:nvPr>
        </p:nvSpPr>
        <p:spPr>
          <a:xfrm>
            <a:off x="691376" y="1660949"/>
            <a:ext cx="6708665" cy="2336015"/>
          </a:xfrm>
        </p:spPr>
        <p:txBody>
          <a:bodyPr/>
          <a:lstStyle/>
          <a:p>
            <a:r>
              <a:rPr lang="en-GB" sz="1500" b="1" dirty="0">
                <a:latin typeface="Calibri" panose="020F0502020204030204" pitchFamily="34" charset="0"/>
                <a:cs typeface="Calibri" panose="020F0502020204030204" pitchFamily="34" charset="0"/>
              </a:rPr>
              <a:t>Steps:</a:t>
            </a:r>
          </a:p>
          <a:p>
            <a:pPr lvl="1">
              <a:buFont typeface="+mj-lt"/>
              <a:buAutoNum type="arabicPeriod"/>
            </a:pPr>
            <a:r>
              <a:rPr lang="en-US" sz="1500" dirty="0">
                <a:solidFill>
                  <a:srgbClr val="111111"/>
                </a:solidFill>
                <a:latin typeface="Calibri" panose="020F0502020204030204" pitchFamily="34" charset="0"/>
                <a:cs typeface="Calibri" panose="020F0502020204030204" pitchFamily="34" charset="0"/>
              </a:rPr>
              <a:t>B</a:t>
            </a:r>
            <a:r>
              <a:rPr lang="en-US" sz="1500" b="0" i="0" dirty="0">
                <a:solidFill>
                  <a:srgbClr val="111111"/>
                </a:solidFill>
                <a:effectLst/>
                <a:latin typeface="Calibri" panose="020F0502020204030204" pitchFamily="34" charset="0"/>
                <a:cs typeface="Calibri" panose="020F0502020204030204" pitchFamily="34" charset="0"/>
              </a:rPr>
              <a:t>egins with the original set S as the root node.</a:t>
            </a:r>
          </a:p>
          <a:p>
            <a:pPr lvl="1">
              <a:buFont typeface="+mj-lt"/>
              <a:buAutoNum type="arabicPeriod"/>
            </a:pPr>
            <a:r>
              <a:rPr lang="en-US" sz="1500" b="0" i="0" dirty="0">
                <a:solidFill>
                  <a:srgbClr val="111111"/>
                </a:solidFill>
                <a:effectLst/>
                <a:latin typeface="Calibri" panose="020F0502020204030204" pitchFamily="34" charset="0"/>
                <a:cs typeface="Calibri" panose="020F0502020204030204" pitchFamily="34" charset="0"/>
              </a:rPr>
              <a:t>Select the best attribute in the dataset using Attribute Selection Measure</a:t>
            </a:r>
          </a:p>
          <a:p>
            <a:pPr lvl="1">
              <a:buFont typeface="+mj-lt"/>
              <a:buAutoNum type="arabicPeriod"/>
            </a:pPr>
            <a:r>
              <a:rPr lang="en-US" sz="1500" b="0" i="0" dirty="0">
                <a:solidFill>
                  <a:srgbClr val="111111"/>
                </a:solidFill>
                <a:effectLst/>
                <a:latin typeface="Calibri" panose="020F0502020204030204" pitchFamily="34" charset="0"/>
                <a:cs typeface="Calibri" panose="020F0502020204030204" pitchFamily="34" charset="0"/>
              </a:rPr>
              <a:t>Divide the S into subsets that contains possible values for the best attributes.</a:t>
            </a:r>
          </a:p>
          <a:p>
            <a:pPr lvl="1">
              <a:buFont typeface="+mj-lt"/>
              <a:buAutoNum type="arabicPeriod"/>
            </a:pPr>
            <a:r>
              <a:rPr lang="en-US" sz="1500" b="0" i="0" dirty="0">
                <a:solidFill>
                  <a:srgbClr val="111111"/>
                </a:solidFill>
                <a:effectLst/>
                <a:latin typeface="Calibri" panose="020F0502020204030204" pitchFamily="34" charset="0"/>
                <a:cs typeface="Calibri" panose="020F0502020204030204" pitchFamily="34" charset="0"/>
              </a:rPr>
              <a:t>The algorithm continues to recur on each subset, considering only attributes never selected before.</a:t>
            </a:r>
          </a:p>
          <a:p>
            <a:pPr lvl="1">
              <a:buFont typeface="+mj-lt"/>
              <a:buAutoNum type="arabicPeriod"/>
            </a:pPr>
            <a:r>
              <a:rPr lang="en-US" sz="1500" b="0" i="0" dirty="0">
                <a:solidFill>
                  <a:srgbClr val="111111"/>
                </a:solidFill>
                <a:effectLst/>
                <a:latin typeface="Calibri" panose="020F0502020204030204" pitchFamily="34" charset="0"/>
                <a:cs typeface="Calibri" panose="020F0502020204030204" pitchFamily="34" charset="0"/>
              </a:rPr>
              <a:t>Continue this process until a stage is reached where you cannot further classify the nodes and called the final node as a leaf node.</a:t>
            </a:r>
          </a:p>
        </p:txBody>
      </p:sp>
      <p:sp>
        <p:nvSpPr>
          <p:cNvPr id="3" name="Title 2">
            <a:extLst>
              <a:ext uri="{FF2B5EF4-FFF2-40B4-BE49-F238E27FC236}">
                <a16:creationId xmlns:a16="http://schemas.microsoft.com/office/drawing/2014/main" id="{DD60BBCE-BEEF-A0CD-0424-A3408367BF51}"/>
              </a:ext>
            </a:extLst>
          </p:cNvPr>
          <p:cNvSpPr>
            <a:spLocks noGrp="1"/>
          </p:cNvSpPr>
          <p:nvPr>
            <p:ph type="title"/>
          </p:nvPr>
        </p:nvSpPr>
        <p:spPr>
          <a:xfrm>
            <a:off x="691376" y="287022"/>
            <a:ext cx="10783229" cy="608522"/>
          </a:xfrm>
        </p:spPr>
        <p:txBody>
          <a:bodyPr/>
          <a:lstStyle/>
          <a:p>
            <a:r>
              <a:rPr lang="en-GB" dirty="0"/>
              <a:t>Decision Trees - 3</a:t>
            </a:r>
            <a:endParaRPr lang="en-DE" dirty="0"/>
          </a:p>
        </p:txBody>
      </p:sp>
      <p:pic>
        <p:nvPicPr>
          <p:cNvPr id="4" name="Picture 3">
            <a:extLst>
              <a:ext uri="{FF2B5EF4-FFF2-40B4-BE49-F238E27FC236}">
                <a16:creationId xmlns:a16="http://schemas.microsoft.com/office/drawing/2014/main" id="{C7407003-FEDA-4B75-8778-38B9103BCF6A}"/>
              </a:ext>
            </a:extLst>
          </p:cNvPr>
          <p:cNvPicPr>
            <a:picLocks noChangeAspect="1"/>
          </p:cNvPicPr>
          <p:nvPr/>
        </p:nvPicPr>
        <p:blipFill>
          <a:blip r:embed="rId2"/>
          <a:srcRect/>
          <a:stretch>
            <a:fillRect/>
          </a:stretch>
        </p:blipFill>
        <p:spPr>
          <a:xfrm>
            <a:off x="7494309" y="1660950"/>
            <a:ext cx="4006315" cy="2336013"/>
          </a:xfrm>
          <a:prstGeom prst="rect">
            <a:avLst/>
          </a:prstGeom>
          <a:noFill/>
          <a:ln cap="flat">
            <a:noFill/>
          </a:ln>
        </p:spPr>
      </p:pic>
      <p:sp>
        <p:nvSpPr>
          <p:cNvPr id="6" name="TextBox 5">
            <a:extLst>
              <a:ext uri="{FF2B5EF4-FFF2-40B4-BE49-F238E27FC236}">
                <a16:creationId xmlns:a16="http://schemas.microsoft.com/office/drawing/2014/main" id="{C8A2BB0A-961D-FE99-3FCA-8951740C5975}"/>
              </a:ext>
            </a:extLst>
          </p:cNvPr>
          <p:cNvSpPr txBox="1"/>
          <p:nvPr/>
        </p:nvSpPr>
        <p:spPr>
          <a:xfrm>
            <a:off x="691375" y="952102"/>
            <a:ext cx="10783229" cy="553998"/>
          </a:xfrm>
          <a:prstGeom prst="rect">
            <a:avLst/>
          </a:prstGeom>
          <a:noFill/>
        </p:spPr>
        <p:txBody>
          <a:bodyPr wrap="square">
            <a:spAutoFit/>
          </a:bodyPr>
          <a:lstStyle/>
          <a:p>
            <a:r>
              <a:rPr lang="en-GB" sz="1500" i="1" dirty="0">
                <a:solidFill>
                  <a:srgbClr val="FF0000"/>
                </a:solidFill>
                <a:latin typeface="Calibri" panose="020F0502020204030204" pitchFamily="34" charset="0"/>
                <a:cs typeface="Calibri" panose="020F0502020204030204" pitchFamily="34" charset="0"/>
              </a:rPr>
              <a:t>How it works: </a:t>
            </a:r>
            <a:r>
              <a:rPr lang="en-US" sz="1500" b="0" i="0" dirty="0">
                <a:solidFill>
                  <a:srgbClr val="4A4A4A"/>
                </a:solidFill>
                <a:effectLst/>
                <a:latin typeface="Calibri" panose="020F0502020204030204" pitchFamily="34" charset="0"/>
                <a:cs typeface="Calibri" panose="020F0502020204030204" pitchFamily="34" charset="0"/>
              </a:rPr>
              <a:t>It utilizes the if-then rules which are equally exhaustive and mutually exclusive in classification. The process goes on with breaking down the data into smaller structures and eventually associating it with an incremental decision tree. </a:t>
            </a:r>
            <a:endParaRPr lang="en-GB" sz="15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D2A5866-A71B-420C-8E8A-850F85954505}"/>
              </a:ext>
            </a:extLst>
          </p:cNvPr>
          <p:cNvSpPr txBox="1"/>
          <p:nvPr/>
        </p:nvSpPr>
        <p:spPr>
          <a:xfrm>
            <a:off x="691375" y="4267688"/>
            <a:ext cx="10809249" cy="1015663"/>
          </a:xfrm>
          <a:prstGeom prst="rect">
            <a:avLst/>
          </a:prstGeom>
          <a:noFill/>
        </p:spPr>
        <p:txBody>
          <a:bodyPr wrap="square">
            <a:spAutoFit/>
          </a:bodyPr>
          <a:lstStyle/>
          <a:p>
            <a:r>
              <a:rPr lang="en-US" sz="1500" b="1" i="0" dirty="0">
                <a:solidFill>
                  <a:srgbClr val="111111"/>
                </a:solidFill>
                <a:effectLst/>
                <a:latin typeface="Calibri" panose="020F0502020204030204" pitchFamily="34" charset="0"/>
                <a:cs typeface="Calibri" panose="020F0502020204030204" pitchFamily="34" charset="0"/>
              </a:rPr>
              <a:t>Pruning: </a:t>
            </a:r>
            <a:r>
              <a:rPr lang="en-US" sz="1500" dirty="0">
                <a:solidFill>
                  <a:srgbClr val="111111"/>
                </a:solidFill>
                <a:latin typeface="Calibri" panose="020F0502020204030204" pitchFamily="34" charset="0"/>
                <a:cs typeface="Calibri" panose="020F0502020204030204" pitchFamily="34" charset="0"/>
              </a:rPr>
              <a:t>R</a:t>
            </a:r>
            <a:r>
              <a:rPr lang="en-US" sz="1500" b="0" i="0" dirty="0">
                <a:solidFill>
                  <a:srgbClr val="111111"/>
                </a:solidFill>
                <a:effectLst/>
                <a:latin typeface="Calibri" panose="020F0502020204030204" pitchFamily="34" charset="0"/>
                <a:cs typeface="Calibri" panose="020F0502020204030204" pitchFamily="34" charset="0"/>
              </a:rPr>
              <a:t>emoving sub-nodes of a decision node that makes use of features having low importance</a:t>
            </a:r>
          </a:p>
          <a:p>
            <a:endParaRPr lang="en-US" sz="1500" dirty="0">
              <a:solidFill>
                <a:srgbClr val="111111"/>
              </a:solidFill>
              <a:latin typeface="Calibri" panose="020F0502020204030204" pitchFamily="34" charset="0"/>
              <a:cs typeface="Calibri" panose="020F0502020204030204" pitchFamily="34" charset="0"/>
            </a:endParaRPr>
          </a:p>
          <a:p>
            <a:r>
              <a:rPr lang="en-US" sz="1500" dirty="0">
                <a:latin typeface="Calibri" panose="020F0502020204030204" pitchFamily="34" charset="0"/>
                <a:cs typeface="Calibri" panose="020F0502020204030204" pitchFamily="34" charset="0"/>
              </a:rPr>
              <a:t>A too-large tree increases the risk of overfitting, and a small tree may not capture all the important features of the dataset. Therefore, a technique that decreases the size of the learning tree without reducing accuracy is known as Pruning</a:t>
            </a:r>
            <a:endParaRPr lang="en-GB"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4256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1BD79F-35DA-9525-04BA-A8773D81B905}"/>
              </a:ext>
            </a:extLst>
          </p:cNvPr>
          <p:cNvSpPr>
            <a:spLocks noGrp="1"/>
          </p:cNvSpPr>
          <p:nvPr>
            <p:ph idx="1"/>
          </p:nvPr>
        </p:nvSpPr>
        <p:spPr>
          <a:xfrm>
            <a:off x="691376" y="1150070"/>
            <a:ext cx="10783229" cy="4939645"/>
          </a:xfrm>
        </p:spPr>
        <p:txBody>
          <a:bodyPr/>
          <a:lstStyle/>
          <a:p>
            <a:r>
              <a:rPr lang="en-US" sz="1500" b="1" i="0" dirty="0">
                <a:solidFill>
                  <a:srgbClr val="090A0B"/>
                </a:solidFill>
                <a:effectLst/>
                <a:latin typeface="Calibri" panose="020F0502020204030204" pitchFamily="34" charset="0"/>
                <a:cs typeface="Calibri" panose="020F0502020204030204" pitchFamily="34" charset="0"/>
              </a:rPr>
              <a:t>Confusion matrix - </a:t>
            </a:r>
            <a:r>
              <a:rPr lang="en-US" sz="1500" b="0" i="0" dirty="0">
                <a:solidFill>
                  <a:srgbClr val="3C484E"/>
                </a:solidFill>
                <a:effectLst/>
                <a:latin typeface="Calibri" panose="020F0502020204030204" pitchFamily="34" charset="0"/>
                <a:cs typeface="Calibri" panose="020F0502020204030204" pitchFamily="34" charset="0"/>
              </a:rPr>
              <a:t>A confusion matrix is a table that is often used to describe the performance of a classification model (or "classifier") on a set of test data for which the true values are known.</a:t>
            </a:r>
            <a:endParaRPr lang="en-US" sz="1500" b="1" i="0" dirty="0">
              <a:solidFill>
                <a:srgbClr val="090A0B"/>
              </a:solidFill>
              <a:effectLst/>
              <a:latin typeface="Calibri" panose="020F0502020204030204" pitchFamily="34" charset="0"/>
              <a:cs typeface="Calibri" panose="020F0502020204030204" pitchFamily="34" charset="0"/>
            </a:endParaRPr>
          </a:p>
          <a:p>
            <a:endParaRPr lang="en-US" sz="1500" b="1" dirty="0">
              <a:solidFill>
                <a:srgbClr val="090A0B"/>
              </a:solidFill>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A634173-59D1-BBA7-6B2B-BC920884F9FA}"/>
              </a:ext>
            </a:extLst>
          </p:cNvPr>
          <p:cNvSpPr>
            <a:spLocks noGrp="1"/>
          </p:cNvSpPr>
          <p:nvPr>
            <p:ph type="title"/>
          </p:nvPr>
        </p:nvSpPr>
        <p:spPr>
          <a:xfrm>
            <a:off x="691376" y="390719"/>
            <a:ext cx="10783229" cy="627376"/>
          </a:xfrm>
        </p:spPr>
        <p:txBody>
          <a:bodyPr/>
          <a:lstStyle/>
          <a:p>
            <a:r>
              <a:rPr lang="en-GB" dirty="0"/>
              <a:t>Classification Evaluation metrics - 1</a:t>
            </a:r>
            <a:endParaRPr lang="en-DE" dirty="0"/>
          </a:p>
        </p:txBody>
      </p:sp>
      <p:pic>
        <p:nvPicPr>
          <p:cNvPr id="14338" name="Picture 2" descr="Confusion Matrix - RapidMiner">
            <a:extLst>
              <a:ext uri="{FF2B5EF4-FFF2-40B4-BE49-F238E27FC236}">
                <a16:creationId xmlns:a16="http://schemas.microsoft.com/office/drawing/2014/main" id="{39593722-E486-47F1-0106-2148FC688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547" y="1949687"/>
            <a:ext cx="6591523" cy="40481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69BE05-76AD-C38E-88F3-C6825AC63A1E}"/>
              </a:ext>
            </a:extLst>
          </p:cNvPr>
          <p:cNvSpPr txBox="1"/>
          <p:nvPr/>
        </p:nvSpPr>
        <p:spPr>
          <a:xfrm>
            <a:off x="717395" y="1906652"/>
            <a:ext cx="4420213" cy="1708160"/>
          </a:xfrm>
          <a:prstGeom prst="rect">
            <a:avLst/>
          </a:prstGeom>
          <a:noFill/>
        </p:spPr>
        <p:txBody>
          <a:bodyPr wrap="square">
            <a:spAutoFit/>
          </a:bodyPr>
          <a:lstStyle/>
          <a:p>
            <a:pPr algn="l" fontAlgn="base"/>
            <a:r>
              <a:rPr lang="en-US" sz="1500" b="0" i="0" dirty="0">
                <a:solidFill>
                  <a:srgbClr val="3C484E"/>
                </a:solidFill>
                <a:effectLst/>
                <a:latin typeface="Calibri" panose="020F0502020204030204" pitchFamily="34" charset="0"/>
                <a:cs typeface="Calibri" panose="020F0502020204030204" pitchFamily="34" charset="0"/>
              </a:rPr>
              <a:t>Example: Say we have a data of 1000 patients out of which 50 have cancer and 950 not, a basic model which always predicts as no cancer will have the accuracy of 95%, but it is of no practical use since in this case, we want the number of False Negatives as a minimum. Thus, we have different metrics like recall, precision, F1-score etc.</a:t>
            </a:r>
          </a:p>
        </p:txBody>
      </p:sp>
      <p:pic>
        <p:nvPicPr>
          <p:cNvPr id="14340" name="Picture 4" descr="Evaluation Metrics For Classification Model type 1 error">
            <a:extLst>
              <a:ext uri="{FF2B5EF4-FFF2-40B4-BE49-F238E27FC236}">
                <a16:creationId xmlns:a16="http://schemas.microsoft.com/office/drawing/2014/main" id="{293E7FC4-4DC0-D78F-31C6-E75D3A383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05" y="3713666"/>
            <a:ext cx="3765821" cy="2281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730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1BD79F-35DA-9525-04BA-A8773D81B905}"/>
              </a:ext>
            </a:extLst>
          </p:cNvPr>
          <p:cNvSpPr>
            <a:spLocks noGrp="1"/>
          </p:cNvSpPr>
          <p:nvPr>
            <p:ph idx="1"/>
          </p:nvPr>
        </p:nvSpPr>
        <p:spPr>
          <a:xfrm>
            <a:off x="691376" y="1159497"/>
            <a:ext cx="10783229" cy="4930218"/>
          </a:xfrm>
        </p:spPr>
        <p:txBody>
          <a:bodyPr/>
          <a:lstStyle/>
          <a:p>
            <a:r>
              <a:rPr lang="en-US" sz="1500" i="0" dirty="0">
                <a:solidFill>
                  <a:srgbClr val="292929"/>
                </a:solidFill>
                <a:effectLst/>
                <a:latin typeface="Calibri" panose="020F0502020204030204" pitchFamily="34" charset="0"/>
                <a:cs typeface="Calibri" panose="020F0502020204030204" pitchFamily="34" charset="0"/>
              </a:rPr>
              <a:t>1. </a:t>
            </a:r>
            <a:r>
              <a:rPr lang="en-US" sz="1500" b="1" i="0" dirty="0">
                <a:solidFill>
                  <a:srgbClr val="292929"/>
                </a:solidFill>
                <a:effectLst/>
                <a:latin typeface="Calibri" panose="020F0502020204030204" pitchFamily="34" charset="0"/>
                <a:cs typeface="Calibri" panose="020F0502020204030204" pitchFamily="34" charset="0"/>
              </a:rPr>
              <a:t>Accuracy</a:t>
            </a:r>
          </a:p>
          <a:p>
            <a:pPr marL="971550" lvl="1" indent="-285750">
              <a:buFont typeface="Wingdings" panose="05000000000000000000" pitchFamily="2" charset="2"/>
              <a:buChar char="§"/>
            </a:pPr>
            <a:r>
              <a:rPr lang="en-US" sz="1500" dirty="0">
                <a:solidFill>
                  <a:srgbClr val="3C484E"/>
                </a:solidFill>
                <a:latin typeface="Calibri" panose="020F0502020204030204" pitchFamily="34" charset="0"/>
                <a:cs typeface="Calibri" panose="020F0502020204030204" pitchFamily="34" charset="0"/>
              </a:rPr>
              <a:t>R</a:t>
            </a:r>
            <a:r>
              <a:rPr lang="en-US" sz="1500" i="0" dirty="0">
                <a:solidFill>
                  <a:srgbClr val="3C484E"/>
                </a:solidFill>
                <a:effectLst/>
                <a:latin typeface="Calibri" panose="020F0502020204030204" pitchFamily="34" charset="0"/>
                <a:cs typeface="Calibri" panose="020F0502020204030204" pitchFamily="34" charset="0"/>
              </a:rPr>
              <a:t>atio of the number of correct predictions and the total number of predictions</a:t>
            </a:r>
          </a:p>
          <a:p>
            <a:pPr marL="971550" lvl="1" indent="-285750">
              <a:buFont typeface="Wingdings" panose="05000000000000000000" pitchFamily="2" charset="2"/>
              <a:buChar char="§"/>
            </a:pPr>
            <a:r>
              <a:rPr lang="en-US" sz="1500" i="0" dirty="0">
                <a:solidFill>
                  <a:srgbClr val="3C484E"/>
                </a:solidFill>
                <a:effectLst/>
                <a:latin typeface="Calibri" panose="020F0502020204030204" pitchFamily="34" charset="0"/>
                <a:cs typeface="Calibri" panose="020F0502020204030204" pitchFamily="34" charset="0"/>
              </a:rPr>
              <a:t>It lies between [0,1]</a:t>
            </a:r>
            <a:r>
              <a:rPr lang="en-US" sz="1500" dirty="0">
                <a:solidFill>
                  <a:srgbClr val="3C484E"/>
                </a:solidFill>
                <a:latin typeface="Calibri" panose="020F0502020204030204" pitchFamily="34" charset="0"/>
                <a:cs typeface="Calibri" panose="020F0502020204030204" pitchFamily="34" charset="0"/>
              </a:rPr>
              <a:t> - H</a:t>
            </a:r>
            <a:r>
              <a:rPr lang="en-US" sz="1500" i="0" dirty="0">
                <a:solidFill>
                  <a:srgbClr val="3C484E"/>
                </a:solidFill>
                <a:effectLst/>
                <a:latin typeface="Calibri" panose="020F0502020204030204" pitchFamily="34" charset="0"/>
                <a:cs typeface="Calibri" panose="020F0502020204030204" pitchFamily="34" charset="0"/>
              </a:rPr>
              <a:t>igher accuracy means a better model</a:t>
            </a:r>
          </a:p>
          <a:p>
            <a:pPr marL="971550" lvl="1" indent="-285750">
              <a:buFont typeface="Wingdings" panose="05000000000000000000" pitchFamily="2" charset="2"/>
              <a:buChar char="§"/>
            </a:pPr>
            <a:r>
              <a:rPr lang="en-US" sz="1500" i="1" dirty="0">
                <a:solidFill>
                  <a:srgbClr val="3C484E"/>
                </a:solidFill>
                <a:latin typeface="Calibri" panose="020F0502020204030204" pitchFamily="34" charset="0"/>
                <a:cs typeface="Calibri" panose="020F0502020204030204" pitchFamily="34" charset="0"/>
              </a:rPr>
              <a:t>When to use </a:t>
            </a:r>
            <a:r>
              <a:rPr lang="en-US" sz="1500" dirty="0">
                <a:solidFill>
                  <a:srgbClr val="3C484E"/>
                </a:solidFill>
                <a:latin typeface="Calibri" panose="020F0502020204030204" pitchFamily="34" charset="0"/>
                <a:cs typeface="Calibri" panose="020F0502020204030204" pitchFamily="34" charset="0"/>
              </a:rPr>
              <a:t>- </a:t>
            </a:r>
            <a:r>
              <a:rPr lang="en-US" sz="1500" i="0" dirty="0">
                <a:solidFill>
                  <a:srgbClr val="3C484E"/>
                </a:solidFill>
                <a:effectLst/>
                <a:latin typeface="Calibri" panose="020F0502020204030204" pitchFamily="34" charset="0"/>
                <a:cs typeface="Calibri" panose="020F0502020204030204" pitchFamily="34" charset="0"/>
              </a:rPr>
              <a:t> For problems which are well balanced and not skewed or No class imbalance</a:t>
            </a:r>
            <a:endParaRPr lang="en-US" sz="1500" dirty="0">
              <a:solidFill>
                <a:srgbClr val="3C484E"/>
              </a:solidFill>
              <a:latin typeface="Calibri" panose="020F0502020204030204" pitchFamily="34" charset="0"/>
              <a:cs typeface="Calibri" panose="020F0502020204030204" pitchFamily="34" charset="0"/>
            </a:endParaRPr>
          </a:p>
          <a:p>
            <a:r>
              <a:rPr lang="en-US" sz="1500" i="0" dirty="0">
                <a:solidFill>
                  <a:srgbClr val="3C484E"/>
                </a:solidFill>
                <a:effectLst/>
                <a:latin typeface="Calibri" panose="020F0502020204030204" pitchFamily="34" charset="0"/>
                <a:cs typeface="Calibri" panose="020F0502020204030204" pitchFamily="34" charset="0"/>
              </a:rPr>
              <a:t>2. </a:t>
            </a:r>
            <a:r>
              <a:rPr lang="en-US" sz="1500" b="1" i="0" dirty="0">
                <a:solidFill>
                  <a:srgbClr val="090A0B"/>
                </a:solidFill>
                <a:effectLst/>
                <a:latin typeface="Calibri" panose="020F0502020204030204" pitchFamily="34" charset="0"/>
                <a:cs typeface="Calibri" panose="020F0502020204030204" pitchFamily="34" charset="0"/>
              </a:rPr>
              <a:t>Precision</a:t>
            </a:r>
          </a:p>
          <a:p>
            <a:pPr marL="971550" lvl="1" indent="-285750">
              <a:buFont typeface="Wingdings" panose="05000000000000000000" pitchFamily="2" charset="2"/>
              <a:buChar char="§"/>
            </a:pPr>
            <a:r>
              <a:rPr lang="en-US" sz="1500" i="0" dirty="0">
                <a:solidFill>
                  <a:srgbClr val="3C484E"/>
                </a:solidFill>
                <a:effectLst/>
                <a:latin typeface="Calibri" panose="020F0502020204030204" pitchFamily="34" charset="0"/>
                <a:cs typeface="Calibri" panose="020F0502020204030204" pitchFamily="34" charset="0"/>
              </a:rPr>
              <a:t>Answers what proportion of predicted Positives is truly Positive</a:t>
            </a:r>
          </a:p>
          <a:p>
            <a:pPr marL="971550" lvl="1" indent="-285750">
              <a:buFont typeface="Wingdings" panose="05000000000000000000" pitchFamily="2" charset="2"/>
              <a:buChar char="§"/>
            </a:pPr>
            <a:r>
              <a:rPr lang="en-US" sz="1500" i="1" dirty="0">
                <a:solidFill>
                  <a:srgbClr val="3C484E"/>
                </a:solidFill>
                <a:latin typeface="Calibri" panose="020F0502020204030204" pitchFamily="34" charset="0"/>
                <a:cs typeface="Calibri" panose="020F0502020204030204" pitchFamily="34" charset="0"/>
              </a:rPr>
              <a:t>When to use </a:t>
            </a:r>
            <a:r>
              <a:rPr lang="en-US" sz="1500" dirty="0">
                <a:solidFill>
                  <a:srgbClr val="3C484E"/>
                </a:solidFill>
                <a:latin typeface="Calibri" panose="020F0502020204030204" pitchFamily="34" charset="0"/>
                <a:cs typeface="Calibri" panose="020F0502020204030204" pitchFamily="34" charset="0"/>
              </a:rPr>
              <a:t>- when we want to be very sure of our prediction</a:t>
            </a:r>
          </a:p>
          <a:p>
            <a:r>
              <a:rPr lang="en-US" sz="1500" dirty="0">
                <a:solidFill>
                  <a:srgbClr val="3C484E"/>
                </a:solidFill>
                <a:latin typeface="Calibri" panose="020F0502020204030204" pitchFamily="34" charset="0"/>
                <a:cs typeface="Calibri" panose="020F0502020204030204" pitchFamily="34" charset="0"/>
              </a:rPr>
              <a:t>3. </a:t>
            </a:r>
            <a:r>
              <a:rPr lang="en-US" sz="1500" b="1" dirty="0">
                <a:solidFill>
                  <a:srgbClr val="3C484E"/>
                </a:solidFill>
                <a:latin typeface="Calibri" panose="020F0502020204030204" pitchFamily="34" charset="0"/>
                <a:cs typeface="Calibri" panose="020F0502020204030204" pitchFamily="34" charset="0"/>
              </a:rPr>
              <a:t>Recall</a:t>
            </a:r>
          </a:p>
          <a:p>
            <a:pPr marL="971550" lvl="1" indent="-285750">
              <a:buFont typeface="Wingdings" panose="05000000000000000000" pitchFamily="2" charset="2"/>
              <a:buChar char="§"/>
            </a:pPr>
            <a:r>
              <a:rPr lang="en-US" sz="1500" i="0" dirty="0">
                <a:solidFill>
                  <a:srgbClr val="3C484E"/>
                </a:solidFill>
                <a:effectLst/>
                <a:latin typeface="Calibri" panose="020F0502020204030204" pitchFamily="34" charset="0"/>
                <a:cs typeface="Calibri" panose="020F0502020204030204" pitchFamily="34" charset="0"/>
              </a:rPr>
              <a:t>Answers what proportion of actual Positives is correctly classified?</a:t>
            </a:r>
          </a:p>
          <a:p>
            <a:pPr marL="971550" lvl="1" indent="-285750">
              <a:buFont typeface="Wingdings" panose="05000000000000000000" pitchFamily="2" charset="2"/>
              <a:buChar char="§"/>
            </a:pPr>
            <a:r>
              <a:rPr lang="en-US" sz="1500" i="1" dirty="0">
                <a:solidFill>
                  <a:srgbClr val="3C484E"/>
                </a:solidFill>
                <a:latin typeface="Calibri" panose="020F0502020204030204" pitchFamily="34" charset="0"/>
                <a:cs typeface="Calibri" panose="020F0502020204030204" pitchFamily="34" charset="0"/>
              </a:rPr>
              <a:t>When to use </a:t>
            </a:r>
            <a:r>
              <a:rPr lang="en-US" sz="1500" dirty="0">
                <a:solidFill>
                  <a:srgbClr val="3C484E"/>
                </a:solidFill>
                <a:latin typeface="Calibri" panose="020F0502020204030204" pitchFamily="34" charset="0"/>
                <a:cs typeface="Calibri" panose="020F0502020204030204" pitchFamily="34" charset="0"/>
              </a:rPr>
              <a:t>- when we want to capture as many positives as possible</a:t>
            </a:r>
          </a:p>
          <a:p>
            <a:r>
              <a:rPr lang="en-US" sz="1500" dirty="0">
                <a:solidFill>
                  <a:srgbClr val="3C484E"/>
                </a:solidFill>
                <a:latin typeface="Calibri" panose="020F0502020204030204" pitchFamily="34" charset="0"/>
                <a:cs typeface="Calibri" panose="020F0502020204030204" pitchFamily="34" charset="0"/>
              </a:rPr>
              <a:t>4. </a:t>
            </a:r>
            <a:r>
              <a:rPr lang="en-US" sz="1500" b="1" i="0" dirty="0">
                <a:solidFill>
                  <a:srgbClr val="292929"/>
                </a:solidFill>
                <a:effectLst/>
                <a:latin typeface="Calibri" panose="020F0502020204030204" pitchFamily="34" charset="0"/>
                <a:cs typeface="Calibri" panose="020F0502020204030204" pitchFamily="34" charset="0"/>
              </a:rPr>
              <a:t>F1 Score</a:t>
            </a:r>
          </a:p>
          <a:p>
            <a:pPr marL="971550" lvl="1" indent="-285750">
              <a:buFont typeface="Wingdings" panose="05000000000000000000" pitchFamily="2" charset="2"/>
              <a:buChar char="§"/>
            </a:pPr>
            <a:r>
              <a:rPr lang="en-US" sz="1500" i="0" dirty="0">
                <a:solidFill>
                  <a:srgbClr val="292929"/>
                </a:solidFill>
                <a:effectLst/>
                <a:latin typeface="Calibri" panose="020F0502020204030204" pitchFamily="34" charset="0"/>
                <a:cs typeface="Calibri" panose="020F0502020204030204" pitchFamily="34" charset="0"/>
              </a:rPr>
              <a:t>F1 score is a number between 0 and 1 and is the harmonic mean of precision and recall</a:t>
            </a:r>
          </a:p>
          <a:p>
            <a:pPr marL="971550" lvl="1" indent="-285750">
              <a:buFont typeface="Wingdings" panose="05000000000000000000" pitchFamily="2" charset="2"/>
              <a:buChar char="§"/>
            </a:pPr>
            <a:r>
              <a:rPr lang="en-US" sz="1500" i="1" dirty="0">
                <a:solidFill>
                  <a:srgbClr val="3C484E"/>
                </a:solidFill>
                <a:latin typeface="Calibri" panose="020F0502020204030204" pitchFamily="34" charset="0"/>
                <a:cs typeface="Calibri" panose="020F0502020204030204" pitchFamily="34" charset="0"/>
              </a:rPr>
              <a:t>When to use </a:t>
            </a:r>
            <a:r>
              <a:rPr lang="en-US" sz="1500" dirty="0">
                <a:solidFill>
                  <a:srgbClr val="3C484E"/>
                </a:solidFill>
                <a:latin typeface="Calibri" panose="020F0502020204030204" pitchFamily="34" charset="0"/>
                <a:cs typeface="Calibri" panose="020F0502020204030204" pitchFamily="34" charset="0"/>
              </a:rPr>
              <a:t>– when</a:t>
            </a:r>
            <a:r>
              <a:rPr lang="en-US" sz="1500" dirty="0">
                <a:solidFill>
                  <a:srgbClr val="292929"/>
                </a:solidFill>
                <a:latin typeface="Calibri" panose="020F0502020204030204" pitchFamily="34" charset="0"/>
                <a:cs typeface="Calibri" panose="020F0502020204030204" pitchFamily="34" charset="0"/>
              </a:rPr>
              <a:t> w</a:t>
            </a:r>
            <a:r>
              <a:rPr lang="en-US" sz="1500" i="0" dirty="0">
                <a:solidFill>
                  <a:srgbClr val="292929"/>
                </a:solidFill>
                <a:effectLst/>
                <a:latin typeface="Calibri" panose="020F0502020204030204" pitchFamily="34" charset="0"/>
                <a:cs typeface="Calibri" panose="020F0502020204030204" pitchFamily="34" charset="0"/>
              </a:rPr>
              <a:t>e want to have a model with both good precision and recall</a:t>
            </a:r>
            <a:endParaRPr lang="en-US" sz="1500" dirty="0">
              <a:solidFill>
                <a:srgbClr val="292929"/>
              </a:solidFill>
              <a:latin typeface="Calibri" panose="020F0502020204030204" pitchFamily="34" charset="0"/>
              <a:cs typeface="Calibri" panose="020F0502020204030204" pitchFamily="34" charset="0"/>
            </a:endParaRPr>
          </a:p>
          <a:p>
            <a:pPr lvl="1" indent="0">
              <a:buNone/>
            </a:pPr>
            <a:endParaRPr lang="en-US" sz="1500" dirty="0">
              <a:solidFill>
                <a:srgbClr val="292929"/>
              </a:solidFill>
              <a:latin typeface="Calibri" panose="020F0502020204030204" pitchFamily="34" charset="0"/>
              <a:cs typeface="Calibri" panose="020F0502020204030204" pitchFamily="34" charset="0"/>
            </a:endParaRPr>
          </a:p>
          <a:p>
            <a:pPr algn="just"/>
            <a:r>
              <a:rPr lang="en-US" sz="1500" i="0" dirty="0">
                <a:solidFill>
                  <a:srgbClr val="292929"/>
                </a:solidFill>
                <a:effectLst/>
                <a:latin typeface="Calibri" panose="020F0502020204030204" pitchFamily="34" charset="0"/>
                <a:cs typeface="Calibri" panose="020F0502020204030204" pitchFamily="34" charset="0"/>
              </a:rPr>
              <a:t>Conclusion: If you are a police inspector and you want to catch criminals, you want to be sure that the person you catch is a criminal (Precision) and you also want to capture as many criminals (Recall) as possible. The F1 score manages this tradeoff.</a:t>
            </a:r>
          </a:p>
        </p:txBody>
      </p:sp>
      <p:sp>
        <p:nvSpPr>
          <p:cNvPr id="3" name="Title 2">
            <a:extLst>
              <a:ext uri="{FF2B5EF4-FFF2-40B4-BE49-F238E27FC236}">
                <a16:creationId xmlns:a16="http://schemas.microsoft.com/office/drawing/2014/main" id="{7A634173-59D1-BBA7-6B2B-BC920884F9FA}"/>
              </a:ext>
            </a:extLst>
          </p:cNvPr>
          <p:cNvSpPr>
            <a:spLocks noGrp="1"/>
          </p:cNvSpPr>
          <p:nvPr>
            <p:ph type="title"/>
          </p:nvPr>
        </p:nvSpPr>
        <p:spPr>
          <a:xfrm>
            <a:off x="691376" y="390719"/>
            <a:ext cx="10783229" cy="627376"/>
          </a:xfrm>
        </p:spPr>
        <p:txBody>
          <a:bodyPr/>
          <a:lstStyle/>
          <a:p>
            <a:r>
              <a:rPr lang="en-GB" dirty="0"/>
              <a:t>Classification Evaluation metrics - 2</a:t>
            </a:r>
            <a:endParaRPr lang="en-DE" dirty="0"/>
          </a:p>
        </p:txBody>
      </p:sp>
      <p:pic>
        <p:nvPicPr>
          <p:cNvPr id="13314" name="Picture 2">
            <a:extLst>
              <a:ext uri="{FF2B5EF4-FFF2-40B4-BE49-F238E27FC236}">
                <a16:creationId xmlns:a16="http://schemas.microsoft.com/office/drawing/2014/main" id="{C8F03ED0-DA75-B224-8C6B-547410074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1312" y="4119522"/>
            <a:ext cx="2188406" cy="93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187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1BD79F-35DA-9525-04BA-A8773D81B905}"/>
              </a:ext>
            </a:extLst>
          </p:cNvPr>
          <p:cNvSpPr>
            <a:spLocks noGrp="1"/>
          </p:cNvSpPr>
          <p:nvPr>
            <p:ph sz="half" idx="1"/>
          </p:nvPr>
        </p:nvSpPr>
        <p:spPr>
          <a:xfrm>
            <a:off x="691375" y="1280806"/>
            <a:ext cx="7319320" cy="2065709"/>
          </a:xfrm>
        </p:spPr>
        <p:txBody>
          <a:bodyPr>
            <a:normAutofit/>
          </a:bodyPr>
          <a:lstStyle/>
          <a:p>
            <a:r>
              <a:rPr lang="en-US" sz="1500" dirty="0">
                <a:latin typeface="Calibri" panose="020F0502020204030204" pitchFamily="34" charset="0"/>
                <a:cs typeface="Calibri" panose="020F0502020204030204" pitchFamily="34" charset="0"/>
              </a:rPr>
              <a:t>5</a:t>
            </a:r>
            <a:r>
              <a:rPr lang="en-US" sz="1500" i="0" dirty="0">
                <a:effectLst/>
                <a:latin typeface="Calibri" panose="020F0502020204030204" pitchFamily="34" charset="0"/>
                <a:cs typeface="Calibri" panose="020F0502020204030204" pitchFamily="34" charset="0"/>
              </a:rPr>
              <a:t>. ROC AUC</a:t>
            </a:r>
          </a:p>
          <a:p>
            <a:pPr marL="971550" lvl="1" indent="-285750">
              <a:buFont typeface="Wingdings" panose="05000000000000000000" pitchFamily="2" charset="2"/>
              <a:buChar char="§"/>
            </a:pPr>
            <a:r>
              <a:rPr lang="en-US" sz="1500" i="0" dirty="0">
                <a:effectLst/>
                <a:latin typeface="Calibri" panose="020F0502020204030204" pitchFamily="34" charset="0"/>
                <a:cs typeface="Calibri" panose="020F0502020204030204" pitchFamily="34" charset="0"/>
              </a:rPr>
              <a:t>AUC (Area Under The Curve)- ROC (Receiver Operating Characteristics</a:t>
            </a:r>
          </a:p>
          <a:p>
            <a:pPr marL="971550" lvl="1" indent="-285750">
              <a:buFont typeface="Wingdings" panose="05000000000000000000" pitchFamily="2" charset="2"/>
              <a:buChar char="§"/>
            </a:pPr>
            <a:r>
              <a:rPr lang="en-US" sz="1500" i="0" dirty="0">
                <a:effectLst/>
                <a:latin typeface="Calibri" panose="020F0502020204030204" pitchFamily="34" charset="0"/>
                <a:cs typeface="Calibri" panose="020F0502020204030204" pitchFamily="34" charset="0"/>
              </a:rPr>
              <a:t>AUC is the area under the ROC curve</a:t>
            </a:r>
          </a:p>
          <a:p>
            <a:pPr marL="971550" lvl="1" indent="-285750">
              <a:buFont typeface="Wingdings" panose="05000000000000000000" pitchFamily="2" charset="2"/>
              <a:buChar char="§"/>
            </a:pPr>
            <a:r>
              <a:rPr lang="en-US" sz="1500" dirty="0">
                <a:effectLst/>
                <a:latin typeface="Calibri" panose="020F0502020204030204" pitchFamily="34" charset="0"/>
                <a:cs typeface="Calibri" panose="020F0502020204030204" pitchFamily="34" charset="0"/>
              </a:rPr>
              <a:t>AUC ROC indicates how well the probabilities from the positive classes are separated from the negative classes</a:t>
            </a:r>
          </a:p>
          <a:p>
            <a:pPr marL="971550" lvl="1" indent="-285750">
              <a:buFont typeface="Wingdings" panose="05000000000000000000" pitchFamily="2" charset="2"/>
              <a:buChar char="§"/>
            </a:pPr>
            <a:r>
              <a:rPr lang="en-US" sz="1500" dirty="0">
                <a:latin typeface="Calibri" panose="020F0502020204030204" pitchFamily="34" charset="0"/>
                <a:cs typeface="Calibri" panose="020F0502020204030204" pitchFamily="34" charset="0"/>
              </a:rPr>
              <a:t>Greater the AUC (0 to 1), better is the performance of the model</a:t>
            </a:r>
          </a:p>
          <a:p>
            <a:pPr marL="971550" lvl="1" indent="-285750">
              <a:buFont typeface="Wingdings" panose="05000000000000000000" pitchFamily="2" charset="2"/>
              <a:buChar char="§"/>
            </a:pPr>
            <a:r>
              <a:rPr lang="en-US" sz="1500" i="1" dirty="0">
                <a:latin typeface="Calibri" panose="020F0502020204030204" pitchFamily="34" charset="0"/>
                <a:cs typeface="Calibri" panose="020F0502020204030204" pitchFamily="34" charset="0"/>
              </a:rPr>
              <a:t>When to use – </a:t>
            </a:r>
            <a:r>
              <a:rPr lang="en-US" sz="1500" dirty="0">
                <a:latin typeface="Calibri" panose="020F0502020204030204" pitchFamily="34" charset="0"/>
                <a:cs typeface="Calibri" panose="020F0502020204030204" pitchFamily="34" charset="0"/>
              </a:rPr>
              <a:t>when </a:t>
            </a:r>
            <a:r>
              <a:rPr lang="en-US" sz="1500" i="0" dirty="0">
                <a:solidFill>
                  <a:srgbClr val="292929"/>
                </a:solidFill>
                <a:effectLst/>
                <a:latin typeface="Calibri" panose="020F0502020204030204" pitchFamily="34" charset="0"/>
                <a:cs typeface="Calibri" panose="020F0502020204030204" pitchFamily="34" charset="0"/>
              </a:rPr>
              <a:t>predictions ranked by probability order is to be used</a:t>
            </a:r>
          </a:p>
          <a:p>
            <a:pPr marL="971550" lvl="1" indent="-285750">
              <a:buFont typeface="Wingdings" panose="05000000000000000000" pitchFamily="2" charset="2"/>
              <a:buChar char="§"/>
            </a:pPr>
            <a:endParaRPr lang="en-US" sz="1500" dirty="0">
              <a:latin typeface="Calibri" panose="020F0502020204030204" pitchFamily="34" charset="0"/>
              <a:cs typeface="Calibri" panose="020F0502020204030204" pitchFamily="34" charset="0"/>
            </a:endParaRPr>
          </a:p>
        </p:txBody>
      </p:sp>
      <p:pic>
        <p:nvPicPr>
          <p:cNvPr id="15362" name="Picture 2">
            <a:extLst>
              <a:ext uri="{FF2B5EF4-FFF2-40B4-BE49-F238E27FC236}">
                <a16:creationId xmlns:a16="http://schemas.microsoft.com/office/drawing/2014/main" id="{51C40703-CCAD-9623-4FC5-C2F0D426F5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55843" y="1280806"/>
            <a:ext cx="2750422" cy="2654157"/>
          </a:xfrm>
          <a:prstGeom prst="rect">
            <a:avLst/>
          </a:prstGeom>
          <a:solidFill>
            <a:srgbClr val="FFFFFF"/>
          </a:solidFill>
        </p:spPr>
      </p:pic>
      <p:sp>
        <p:nvSpPr>
          <p:cNvPr id="3" name="Title 2">
            <a:extLst>
              <a:ext uri="{FF2B5EF4-FFF2-40B4-BE49-F238E27FC236}">
                <a16:creationId xmlns:a16="http://schemas.microsoft.com/office/drawing/2014/main" id="{7A634173-59D1-BBA7-6B2B-BC920884F9FA}"/>
              </a:ext>
            </a:extLst>
          </p:cNvPr>
          <p:cNvSpPr>
            <a:spLocks noGrp="1"/>
          </p:cNvSpPr>
          <p:nvPr>
            <p:ph type="title"/>
          </p:nvPr>
        </p:nvSpPr>
        <p:spPr>
          <a:xfrm>
            <a:off x="691375" y="390719"/>
            <a:ext cx="10783229" cy="998344"/>
          </a:xfrm>
        </p:spPr>
        <p:txBody>
          <a:bodyPr anchor="t">
            <a:normAutofit/>
          </a:bodyPr>
          <a:lstStyle/>
          <a:p>
            <a:r>
              <a:rPr lang="en-GB" dirty="0"/>
              <a:t>Classification Evaluation metrics - 3</a:t>
            </a:r>
            <a:endParaRPr lang="en-DE" dirty="0"/>
          </a:p>
        </p:txBody>
      </p:sp>
      <p:sp>
        <p:nvSpPr>
          <p:cNvPr id="7" name="TextBox 6">
            <a:extLst>
              <a:ext uri="{FF2B5EF4-FFF2-40B4-BE49-F238E27FC236}">
                <a16:creationId xmlns:a16="http://schemas.microsoft.com/office/drawing/2014/main" id="{66741C1E-FFE9-A7F4-2D59-085A0FBAF082}"/>
              </a:ext>
            </a:extLst>
          </p:cNvPr>
          <p:cNvSpPr txBox="1"/>
          <p:nvPr/>
        </p:nvSpPr>
        <p:spPr>
          <a:xfrm>
            <a:off x="691375" y="5727591"/>
            <a:ext cx="11723726" cy="369332"/>
          </a:xfrm>
          <a:prstGeom prst="rect">
            <a:avLst/>
          </a:prstGeom>
          <a:noFill/>
        </p:spPr>
        <p:txBody>
          <a:bodyPr wrap="square">
            <a:spAutoFit/>
          </a:bodyPr>
          <a:lstStyle/>
          <a:p>
            <a:r>
              <a:rPr lang="en-DE" dirty="0"/>
              <a:t>https://towardsdatascience.com/the-5-classification-evaluation-metrics-you-must-know-aa97784ff226</a:t>
            </a:r>
          </a:p>
        </p:txBody>
      </p:sp>
    </p:spTree>
    <p:extLst>
      <p:ext uri="{BB962C8B-B14F-4D97-AF65-F5344CB8AC3E}">
        <p14:creationId xmlns:p14="http://schemas.microsoft.com/office/powerpoint/2010/main" val="4069763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02D533-0D16-5E5E-A018-237A8E759972}"/>
              </a:ext>
            </a:extLst>
          </p:cNvPr>
          <p:cNvSpPr>
            <a:spLocks noGrp="1"/>
          </p:cNvSpPr>
          <p:nvPr>
            <p:ph type="title"/>
          </p:nvPr>
        </p:nvSpPr>
        <p:spPr>
          <a:xfrm rot="16200000">
            <a:off x="520881" y="2518820"/>
            <a:ext cx="2410856" cy="1296679"/>
          </a:xfrm>
        </p:spPr>
        <p:txBody>
          <a:bodyPr/>
          <a:lstStyle/>
          <a:p>
            <a:r>
              <a:rPr lang="en-GB" dirty="0"/>
              <a:t>AGENDA</a:t>
            </a:r>
            <a:endParaRPr lang="en-DE" dirty="0"/>
          </a:p>
        </p:txBody>
      </p:sp>
      <p:sp>
        <p:nvSpPr>
          <p:cNvPr id="5" name="TextBox 4">
            <a:extLst>
              <a:ext uri="{FF2B5EF4-FFF2-40B4-BE49-F238E27FC236}">
                <a16:creationId xmlns:a16="http://schemas.microsoft.com/office/drawing/2014/main" id="{0E959134-7A39-8DB4-6A12-4ED824F82660}"/>
              </a:ext>
            </a:extLst>
          </p:cNvPr>
          <p:cNvSpPr txBox="1"/>
          <p:nvPr/>
        </p:nvSpPr>
        <p:spPr>
          <a:xfrm>
            <a:off x="4107730" y="274059"/>
            <a:ext cx="4385820" cy="2262158"/>
          </a:xfrm>
          <a:prstGeom prst="rect">
            <a:avLst/>
          </a:prstGeom>
          <a:noFill/>
        </p:spPr>
        <p:txBody>
          <a:bodyPr wrap="square">
            <a:spAutoFit/>
          </a:bodyPr>
          <a:lstStyle/>
          <a:p>
            <a:r>
              <a:rPr lang="en-US" sz="1500" b="1" dirty="0"/>
              <a:t>PART 1</a:t>
            </a:r>
          </a:p>
          <a:p>
            <a:pPr marL="342900" indent="-342900">
              <a:buFont typeface="Wingdings" panose="05000000000000000000" pitchFamily="2" charset="2"/>
              <a:buChar char="q"/>
            </a:pPr>
            <a:endParaRPr lang="en-US" sz="1400" dirty="0"/>
          </a:p>
          <a:p>
            <a:pPr marL="342900" indent="-342900">
              <a:buFont typeface="Wingdings" panose="05000000000000000000" pitchFamily="2" charset="2"/>
              <a:buChar char="q"/>
            </a:pPr>
            <a:r>
              <a:rPr lang="en-US" sz="1400" dirty="0"/>
              <a:t>Introduction to Supervised Learning</a:t>
            </a:r>
          </a:p>
          <a:p>
            <a:pPr marL="342900" indent="-342900">
              <a:buFont typeface="Wingdings" panose="05000000000000000000" pitchFamily="2" charset="2"/>
              <a:buChar char="q"/>
            </a:pPr>
            <a:r>
              <a:rPr lang="en-US" sz="1400" dirty="0"/>
              <a:t>Regression modeling</a:t>
            </a:r>
          </a:p>
          <a:p>
            <a:pPr marL="628650" lvl="1" indent="-171450">
              <a:buFont typeface="Wingdings" panose="05000000000000000000" pitchFamily="2" charset="2"/>
              <a:buChar char="§"/>
            </a:pPr>
            <a:r>
              <a:rPr lang="en-US" sz="1400" dirty="0"/>
              <a:t>Linear Regression</a:t>
            </a:r>
          </a:p>
          <a:p>
            <a:pPr marL="628650" lvl="1" indent="-171450">
              <a:buFont typeface="Wingdings" panose="05000000000000000000" pitchFamily="2" charset="2"/>
              <a:buChar char="§"/>
            </a:pPr>
            <a:r>
              <a:rPr lang="en-US" sz="1400" dirty="0"/>
              <a:t>Regression trees</a:t>
            </a:r>
          </a:p>
          <a:p>
            <a:pPr marL="171450" indent="-171450">
              <a:buFont typeface="Wingdings" panose="05000000000000000000" pitchFamily="2" charset="2"/>
              <a:buChar char="q"/>
            </a:pPr>
            <a:r>
              <a:rPr lang="en-US" sz="1400" dirty="0"/>
              <a:t>    Evaluation metrics</a:t>
            </a:r>
          </a:p>
          <a:p>
            <a:pPr marL="628650" lvl="1" indent="-171450">
              <a:buFont typeface="Wingdings" panose="05000000000000000000" pitchFamily="2" charset="2"/>
              <a:buChar char="§"/>
            </a:pPr>
            <a:r>
              <a:rPr lang="en-US" sz="1400" dirty="0"/>
              <a:t>MAE, MSE, RMSE </a:t>
            </a:r>
          </a:p>
          <a:p>
            <a:pPr marL="628650" lvl="1" indent="-171450">
              <a:buFont typeface="Wingdings" panose="05000000000000000000" pitchFamily="2" charset="2"/>
              <a:buChar char="§"/>
            </a:pPr>
            <a:r>
              <a:rPr lang="en-US" sz="1400" dirty="0"/>
              <a:t>R^2 Error, Adjusted R^2 Error</a:t>
            </a:r>
          </a:p>
          <a:p>
            <a:pPr marL="171450" indent="-171450">
              <a:buFont typeface="Wingdings" panose="05000000000000000000" pitchFamily="2" charset="2"/>
              <a:buChar char="q"/>
            </a:pPr>
            <a:r>
              <a:rPr lang="en-US" sz="1400" dirty="0"/>
              <a:t>    LAB – Regression Model Building &amp; Evaluation</a:t>
            </a:r>
          </a:p>
        </p:txBody>
      </p:sp>
      <p:sp>
        <p:nvSpPr>
          <p:cNvPr id="6" name="TextBox 5">
            <a:extLst>
              <a:ext uri="{FF2B5EF4-FFF2-40B4-BE49-F238E27FC236}">
                <a16:creationId xmlns:a16="http://schemas.microsoft.com/office/drawing/2014/main" id="{F26D36DB-78CD-2AFF-BE35-437EC44B6568}"/>
              </a:ext>
            </a:extLst>
          </p:cNvPr>
          <p:cNvSpPr txBox="1"/>
          <p:nvPr/>
        </p:nvSpPr>
        <p:spPr>
          <a:xfrm>
            <a:off x="6542202" y="3494989"/>
            <a:ext cx="5083403" cy="2662267"/>
          </a:xfrm>
          <a:prstGeom prst="rect">
            <a:avLst/>
          </a:prstGeom>
          <a:noFill/>
        </p:spPr>
        <p:txBody>
          <a:bodyPr wrap="square">
            <a:spAutoFit/>
          </a:bodyPr>
          <a:lstStyle/>
          <a:p>
            <a:r>
              <a:rPr lang="en-US" sz="1500" b="1" dirty="0"/>
              <a:t>PART 2</a:t>
            </a:r>
          </a:p>
          <a:p>
            <a:endParaRPr lang="en-US" sz="1200" dirty="0"/>
          </a:p>
          <a:p>
            <a:pPr marL="342900" indent="-342900">
              <a:buFont typeface="Wingdings" panose="05000000000000000000" pitchFamily="2" charset="2"/>
              <a:buChar char="q"/>
            </a:pPr>
            <a:r>
              <a:rPr lang="en-US" sz="1400" dirty="0"/>
              <a:t>Data Balancing – Under &amp; Over sampling</a:t>
            </a:r>
          </a:p>
          <a:p>
            <a:pPr marL="342900" indent="-342900">
              <a:buFont typeface="Wingdings" panose="05000000000000000000" pitchFamily="2" charset="2"/>
              <a:buChar char="q"/>
            </a:pPr>
            <a:r>
              <a:rPr lang="en-US" sz="1400" dirty="0"/>
              <a:t>Fundamental classification modeling</a:t>
            </a:r>
          </a:p>
          <a:p>
            <a:pPr marL="742950" lvl="1" indent="-285750">
              <a:buFont typeface="Wingdings" panose="05000000000000000000" pitchFamily="2" charset="2"/>
              <a:buChar char="§"/>
            </a:pPr>
            <a:r>
              <a:rPr lang="en-US" sz="1400" dirty="0"/>
              <a:t>Logistic Regression</a:t>
            </a:r>
          </a:p>
          <a:p>
            <a:pPr marL="742950" lvl="1" indent="-285750">
              <a:buFont typeface="Wingdings" panose="05000000000000000000" pitchFamily="2" charset="2"/>
              <a:buChar char="§"/>
            </a:pPr>
            <a:r>
              <a:rPr lang="en-US" sz="1400" dirty="0"/>
              <a:t>KNN</a:t>
            </a:r>
          </a:p>
          <a:p>
            <a:pPr marL="742950" lvl="1" indent="-285750">
              <a:buFont typeface="Wingdings" panose="05000000000000000000" pitchFamily="2" charset="2"/>
              <a:buChar char="§"/>
            </a:pPr>
            <a:r>
              <a:rPr lang="en-US" sz="1400" dirty="0"/>
              <a:t>Naïve Bayes</a:t>
            </a:r>
          </a:p>
          <a:p>
            <a:pPr marL="742950" lvl="1" indent="-285750">
              <a:buFont typeface="Wingdings" panose="05000000000000000000" pitchFamily="2" charset="2"/>
              <a:buChar char="§"/>
            </a:pPr>
            <a:r>
              <a:rPr lang="en-US" sz="1400" dirty="0"/>
              <a:t>Decision trees</a:t>
            </a:r>
          </a:p>
          <a:p>
            <a:pPr marL="342900" indent="-342900">
              <a:buFont typeface="Wingdings" panose="05000000000000000000" pitchFamily="2" charset="2"/>
              <a:buChar char="q"/>
            </a:pPr>
            <a:r>
              <a:rPr lang="en-US" sz="1400" dirty="0"/>
              <a:t>Evaluation metrics</a:t>
            </a:r>
          </a:p>
          <a:p>
            <a:pPr marL="800100" lvl="1" indent="-342900">
              <a:buFont typeface="Wingdings" panose="05000000000000000000" pitchFamily="2" charset="2"/>
              <a:buChar char="§"/>
            </a:pPr>
            <a:r>
              <a:rPr lang="en-US" sz="1400" dirty="0"/>
              <a:t>Confusion Matrix</a:t>
            </a:r>
          </a:p>
          <a:p>
            <a:pPr marL="800100" lvl="1" indent="-342900">
              <a:buFont typeface="Wingdings" panose="05000000000000000000" pitchFamily="2" charset="2"/>
              <a:buChar char="§"/>
            </a:pPr>
            <a:r>
              <a:rPr lang="en-US" sz="1400" dirty="0"/>
              <a:t>Accuracy, Precision, Recall, F1 Score, ROC, AUC</a:t>
            </a:r>
          </a:p>
          <a:p>
            <a:pPr marL="285750" indent="-285750">
              <a:buFont typeface="Wingdings" panose="05000000000000000000" pitchFamily="2" charset="2"/>
              <a:buChar char="q"/>
            </a:pPr>
            <a:r>
              <a:rPr lang="en-US" sz="1400" dirty="0"/>
              <a:t> LAB – Classification Model Building &amp; Evaluation</a:t>
            </a:r>
          </a:p>
        </p:txBody>
      </p:sp>
      <p:pic>
        <p:nvPicPr>
          <p:cNvPr id="1026" name="Picture 2" descr="Coffee Break Icon - Download in Line Style">
            <a:extLst>
              <a:ext uri="{FF2B5EF4-FFF2-40B4-BE49-F238E27FC236}">
                <a16:creationId xmlns:a16="http://schemas.microsoft.com/office/drawing/2014/main" id="{2107B8FB-1C69-97E3-17A3-5FF376171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919" y="2734560"/>
            <a:ext cx="751002" cy="751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308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88E2FE-2F0A-51B8-4018-5AA3A0196F81}"/>
              </a:ext>
            </a:extLst>
          </p:cNvPr>
          <p:cNvSpPr>
            <a:spLocks noGrp="1"/>
          </p:cNvSpPr>
          <p:nvPr>
            <p:ph idx="1"/>
          </p:nvPr>
        </p:nvSpPr>
        <p:spPr>
          <a:xfrm>
            <a:off x="691376" y="1159497"/>
            <a:ext cx="10783229" cy="4204983"/>
          </a:xfrm>
        </p:spPr>
        <p:txBody>
          <a:bodyPr/>
          <a:lstStyle/>
          <a:p>
            <a:r>
              <a:rPr lang="en-GB" sz="1500" dirty="0">
                <a:latin typeface="Calibri" panose="020F0502020204030204" pitchFamily="34" charset="0"/>
                <a:cs typeface="Calibri" panose="020F0502020204030204" pitchFamily="34" charset="0"/>
              </a:rPr>
              <a:t>Case Study overview - </a:t>
            </a: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r>
              <a:rPr lang="en-GB" sz="1500" dirty="0">
                <a:latin typeface="Calibri" panose="020F0502020204030204" pitchFamily="34" charset="0"/>
                <a:cs typeface="Calibri" panose="020F0502020204030204" pitchFamily="34" charset="0"/>
              </a:rPr>
              <a:t>Notebooks to refer – </a:t>
            </a:r>
          </a:p>
          <a:p>
            <a:endParaRPr lang="en-GB" sz="1500" dirty="0">
              <a:latin typeface="Calibri" panose="020F0502020204030204" pitchFamily="34" charset="0"/>
              <a:cs typeface="Calibri" panose="020F0502020204030204" pitchFamily="34" charset="0"/>
            </a:endParaRPr>
          </a:p>
          <a:p>
            <a:r>
              <a:rPr lang="en-GB" sz="1500" dirty="0">
                <a:latin typeface="Calibri" panose="020F0502020204030204" pitchFamily="34" charset="0"/>
                <a:cs typeface="Calibri" panose="020F0502020204030204" pitchFamily="34" charset="0"/>
              </a:rPr>
              <a:t>Topics covered – </a:t>
            </a:r>
          </a:p>
          <a:p>
            <a:r>
              <a:rPr lang="en-GB" sz="1500" dirty="0">
                <a:latin typeface="Calibri" panose="020F0502020204030204" pitchFamily="34" charset="0"/>
                <a:cs typeface="Calibri" panose="020F0502020204030204" pitchFamily="34" charset="0"/>
              </a:rPr>
              <a:t>	1. Handling Imbalanced dataset</a:t>
            </a:r>
          </a:p>
          <a:p>
            <a:r>
              <a:rPr lang="en-GB" sz="1500" dirty="0">
                <a:latin typeface="Calibri" panose="020F0502020204030204" pitchFamily="34" charset="0"/>
                <a:cs typeface="Calibri" panose="020F0502020204030204" pitchFamily="34" charset="0"/>
              </a:rPr>
              <a:t>	2. Fundamental Classification Model building</a:t>
            </a:r>
          </a:p>
          <a:p>
            <a:r>
              <a:rPr lang="en-GB" sz="1500" dirty="0">
                <a:latin typeface="Calibri" panose="020F0502020204030204" pitchFamily="34" charset="0"/>
                <a:cs typeface="Calibri" panose="020F0502020204030204" pitchFamily="34" charset="0"/>
              </a:rPr>
              <a:t>	2. Classification Model Evaluation</a:t>
            </a:r>
            <a:endParaRPr lang="en-DE"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07EB183-12E9-260F-BC4B-505BDD41B764}"/>
              </a:ext>
            </a:extLst>
          </p:cNvPr>
          <p:cNvSpPr>
            <a:spLocks noGrp="1"/>
          </p:cNvSpPr>
          <p:nvPr>
            <p:ph type="title"/>
          </p:nvPr>
        </p:nvSpPr>
        <p:spPr/>
        <p:txBody>
          <a:bodyPr/>
          <a:lstStyle/>
          <a:p>
            <a:r>
              <a:rPr lang="en-GB" dirty="0"/>
              <a:t>CASE STUDY – 2 (Classification)</a:t>
            </a:r>
            <a:endParaRPr lang="en-DE" dirty="0"/>
          </a:p>
        </p:txBody>
      </p:sp>
    </p:spTree>
    <p:extLst>
      <p:ext uri="{BB962C8B-B14F-4D97-AF65-F5344CB8AC3E}">
        <p14:creationId xmlns:p14="http://schemas.microsoft.com/office/powerpoint/2010/main" val="5909315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566EB04-2DB3-924C-F807-B23A2AD15B03}"/>
              </a:ext>
            </a:extLst>
          </p:cNvPr>
          <p:cNvSpPr>
            <a:spLocks noGrp="1"/>
          </p:cNvSpPr>
          <p:nvPr>
            <p:ph sz="half" idx="2"/>
          </p:nvPr>
        </p:nvSpPr>
        <p:spPr/>
        <p:txBody>
          <a:bodyPr/>
          <a:lstStyle/>
          <a:p>
            <a:pPr algn="ctr"/>
            <a:endParaRPr lang="en-GB" sz="3600" dirty="0">
              <a:latin typeface="Calibri" panose="020F0502020204030204" pitchFamily="34" charset="0"/>
              <a:cs typeface="Calibri" panose="020F0502020204030204" pitchFamily="34" charset="0"/>
            </a:endParaRPr>
          </a:p>
          <a:p>
            <a:pPr algn="ctr"/>
            <a:endParaRPr lang="en-GB" sz="3600" dirty="0">
              <a:latin typeface="Calibri" panose="020F0502020204030204" pitchFamily="34" charset="0"/>
              <a:cs typeface="Calibri" panose="020F0502020204030204" pitchFamily="34" charset="0"/>
            </a:endParaRPr>
          </a:p>
          <a:p>
            <a:pPr algn="ctr"/>
            <a:endParaRPr lang="en-GB" sz="3600" dirty="0">
              <a:latin typeface="Calibri" panose="020F0502020204030204" pitchFamily="34" charset="0"/>
              <a:cs typeface="Calibri" panose="020F0502020204030204" pitchFamily="34" charset="0"/>
            </a:endParaRPr>
          </a:p>
          <a:p>
            <a:pPr algn="ctr"/>
            <a:endParaRPr lang="en-GB" sz="3600" dirty="0">
              <a:latin typeface="Calibri" panose="020F0502020204030204" pitchFamily="34" charset="0"/>
              <a:cs typeface="Calibri" panose="020F0502020204030204" pitchFamily="34" charset="0"/>
            </a:endParaRPr>
          </a:p>
          <a:p>
            <a:pPr algn="ctr"/>
            <a:r>
              <a:rPr lang="en-GB" sz="3600" dirty="0">
                <a:latin typeface="Calibri" panose="020F0502020204030204" pitchFamily="34" charset="0"/>
                <a:cs typeface="Calibri" panose="020F0502020204030204" pitchFamily="34" charset="0"/>
              </a:rPr>
              <a:t>PART 1</a:t>
            </a:r>
            <a:endParaRPr lang="en-DE"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80989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Introduction to Supervised Machine Learning</a:t>
            </a:r>
          </a:p>
        </p:txBody>
      </p:sp>
      <p:sp>
        <p:nvSpPr>
          <p:cNvPr id="58" name="Content Placeholder 1">
            <a:extLst>
              <a:ext uri="{FF2B5EF4-FFF2-40B4-BE49-F238E27FC236}">
                <a16:creationId xmlns:a16="http://schemas.microsoft.com/office/drawing/2014/main" id="{FF255A5D-237A-47E0-8048-28CC17B97C59}"/>
              </a:ext>
            </a:extLst>
          </p:cNvPr>
          <p:cNvSpPr>
            <a:spLocks noGrp="1"/>
          </p:cNvSpPr>
          <p:nvPr>
            <p:ph idx="1"/>
          </p:nvPr>
        </p:nvSpPr>
        <p:spPr>
          <a:xfrm>
            <a:off x="691375" y="1253330"/>
            <a:ext cx="10783229" cy="5043775"/>
          </a:xfrm>
        </p:spPr>
        <p:txBody>
          <a:bodyPr/>
          <a:lstStyle/>
          <a:p>
            <a:r>
              <a:rPr lang="en-US" sz="1500" i="1" dirty="0">
                <a:solidFill>
                  <a:schemeClr val="accent1">
                    <a:lumMod val="75000"/>
                  </a:schemeClr>
                </a:solidFill>
                <a:latin typeface="Calibri" panose="020F0502020204030204" pitchFamily="34" charset="0"/>
                <a:cs typeface="Calibri" panose="020F0502020204030204" pitchFamily="34" charset="0"/>
              </a:rPr>
              <a:t>Definition:</a:t>
            </a:r>
            <a:r>
              <a:rPr lang="en-US" sz="1500" dirty="0">
                <a:latin typeface="Calibri" panose="020F0502020204030204" pitchFamily="34" charset="0"/>
                <a:cs typeface="Calibri" panose="020F0502020204030204" pitchFamily="34" charset="0"/>
              </a:rPr>
              <a:t> </a:t>
            </a:r>
            <a:r>
              <a:rPr lang="en-US" sz="1500" b="0" i="0" dirty="0">
                <a:effectLst/>
                <a:latin typeface="Calibri" panose="020F0502020204030204" pitchFamily="34" charset="0"/>
                <a:cs typeface="Calibri" panose="020F0502020204030204" pitchFamily="34" charset="0"/>
              </a:rPr>
              <a:t> </a:t>
            </a:r>
            <a:r>
              <a:rPr lang="en-US" sz="1500" b="1" i="0" dirty="0">
                <a:effectLst/>
                <a:latin typeface="Calibri" panose="020F0502020204030204" pitchFamily="34" charset="0"/>
                <a:cs typeface="Calibri" panose="020F0502020204030204" pitchFamily="34" charset="0"/>
              </a:rPr>
              <a:t>Supervised Machine Learning</a:t>
            </a:r>
            <a:r>
              <a:rPr lang="en-US" sz="1500" b="0" i="0" dirty="0">
                <a:effectLst/>
                <a:latin typeface="Calibri" panose="020F0502020204030204" pitchFamily="34" charset="0"/>
                <a:cs typeface="Calibri" panose="020F0502020204030204" pitchFamily="34" charset="0"/>
              </a:rPr>
              <a:t> is an algorithm that learns from </a:t>
            </a:r>
            <a:r>
              <a:rPr lang="en-US" sz="1500" b="1" i="0" dirty="0">
                <a:effectLst/>
                <a:latin typeface="Calibri" panose="020F0502020204030204" pitchFamily="34" charset="0"/>
                <a:cs typeface="Calibri" panose="020F0502020204030204" pitchFamily="34" charset="0"/>
              </a:rPr>
              <a:t>labeled</a:t>
            </a:r>
            <a:r>
              <a:rPr lang="en-US" sz="1500" b="0" i="0" dirty="0">
                <a:effectLst/>
                <a:latin typeface="Calibri" panose="020F0502020204030204" pitchFamily="34" charset="0"/>
                <a:cs typeface="Calibri" panose="020F0502020204030204" pitchFamily="34" charset="0"/>
              </a:rPr>
              <a:t> training data to help you predict outcomes for unforeseen data.</a:t>
            </a:r>
            <a:endParaRPr lang="en-US" sz="1500" b="0" dirty="0">
              <a:effectLst/>
              <a:latin typeface="Calibri" panose="020F0502020204030204" pitchFamily="34" charset="0"/>
              <a:cs typeface="Calibri" panose="020F0502020204030204" pitchFamily="34" charset="0"/>
            </a:endParaRPr>
          </a:p>
          <a:p>
            <a:endParaRPr lang="en-US" sz="1500" i="1" dirty="0">
              <a:latin typeface="Calibri" panose="020F0502020204030204" pitchFamily="34" charset="0"/>
              <a:cs typeface="Calibri" panose="020F0502020204030204" pitchFamily="34" charset="0"/>
            </a:endParaRPr>
          </a:p>
          <a:p>
            <a:r>
              <a:rPr lang="en-US" sz="1500" i="1" dirty="0">
                <a:solidFill>
                  <a:schemeClr val="accent1">
                    <a:lumMod val="75000"/>
                  </a:schemeClr>
                </a:solidFill>
                <a:latin typeface="Calibri" panose="020F0502020204030204" pitchFamily="34" charset="0"/>
                <a:cs typeface="Calibri" panose="020F0502020204030204" pitchFamily="34" charset="0"/>
              </a:rPr>
              <a:t>Usage: </a:t>
            </a:r>
            <a:r>
              <a:rPr lang="en-US" sz="1500" i="0" dirty="0">
                <a:effectLst/>
                <a:latin typeface="Calibri" panose="020F0502020204030204" pitchFamily="34" charset="0"/>
                <a:cs typeface="Calibri" panose="020F0502020204030204" pitchFamily="34" charset="0"/>
              </a:rPr>
              <a:t>Image classification, Fraud Detection, spam filtering etc..</a:t>
            </a:r>
            <a:endParaRPr lang="en-US" sz="1500" dirty="0">
              <a:latin typeface="Calibri" panose="020F0502020204030204" pitchFamily="34" charset="0"/>
              <a:cs typeface="Calibri" panose="020F0502020204030204" pitchFamily="34" charset="0"/>
            </a:endParaRPr>
          </a:p>
          <a:p>
            <a:endParaRPr lang="en-US" sz="1500" b="1" i="1" dirty="0">
              <a:latin typeface="Calibri" panose="020F0502020204030204" pitchFamily="34" charset="0"/>
              <a:cs typeface="Calibri" panose="020F0502020204030204" pitchFamily="34" charset="0"/>
            </a:endParaRPr>
          </a:p>
          <a:p>
            <a:endParaRPr lang="en-US" sz="1500" b="1" i="1" dirty="0">
              <a:latin typeface="Calibri" panose="020F0502020204030204" pitchFamily="34" charset="0"/>
              <a:cs typeface="Calibri" panose="020F0502020204030204" pitchFamily="34" charset="0"/>
            </a:endParaRPr>
          </a:p>
          <a:p>
            <a:endParaRPr lang="en-US" sz="1500" b="1" i="1" dirty="0">
              <a:latin typeface="Calibri" panose="020F0502020204030204" pitchFamily="34" charset="0"/>
              <a:cs typeface="Calibri" panose="020F0502020204030204" pitchFamily="34" charset="0"/>
            </a:endParaRPr>
          </a:p>
          <a:p>
            <a:endParaRPr lang="en-US" sz="1500" b="1" i="1" dirty="0">
              <a:latin typeface="Calibri" panose="020F0502020204030204" pitchFamily="34" charset="0"/>
              <a:cs typeface="Calibri" panose="020F0502020204030204" pitchFamily="34" charset="0"/>
            </a:endParaRPr>
          </a:p>
          <a:p>
            <a:endParaRPr lang="en-US" sz="1500" b="1" i="1" dirty="0">
              <a:latin typeface="Calibri" panose="020F0502020204030204" pitchFamily="34" charset="0"/>
              <a:cs typeface="Calibri" panose="020F0502020204030204" pitchFamily="34" charset="0"/>
            </a:endParaRPr>
          </a:p>
          <a:p>
            <a:endParaRPr lang="en-US" sz="1500" b="1" i="1" dirty="0">
              <a:latin typeface="Calibri" panose="020F0502020204030204" pitchFamily="34" charset="0"/>
              <a:cs typeface="Calibri" panose="020F0502020204030204" pitchFamily="34" charset="0"/>
            </a:endParaRPr>
          </a:p>
          <a:p>
            <a:r>
              <a:rPr lang="en-US" sz="1500" i="1" dirty="0">
                <a:solidFill>
                  <a:schemeClr val="accent1">
                    <a:lumMod val="75000"/>
                  </a:schemeClr>
                </a:solidFill>
                <a:latin typeface="Calibri" panose="020F0502020204030204" pitchFamily="34" charset="0"/>
                <a:cs typeface="Calibri" panose="020F0502020204030204" pitchFamily="34" charset="0"/>
              </a:rPr>
              <a:t>Categories:</a:t>
            </a:r>
          </a:p>
          <a:p>
            <a:r>
              <a:rPr lang="en-US" sz="1500" dirty="0">
                <a:latin typeface="Calibri" panose="020F0502020204030204" pitchFamily="34" charset="0"/>
                <a:cs typeface="Calibri" panose="020F0502020204030204" pitchFamily="34" charset="0"/>
              </a:rPr>
              <a:t>      </a:t>
            </a:r>
          </a:p>
        </p:txBody>
      </p:sp>
      <p:pic>
        <p:nvPicPr>
          <p:cNvPr id="3074" name="Picture 2" descr="Supervised Machine learning">
            <a:extLst>
              <a:ext uri="{FF2B5EF4-FFF2-40B4-BE49-F238E27FC236}">
                <a16:creationId xmlns:a16="http://schemas.microsoft.com/office/drawing/2014/main" id="{9B23D5B0-197A-CC00-8EF0-962DD8508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190" y="2021304"/>
            <a:ext cx="4892435" cy="20309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401919-6EA9-B139-A532-0644D25F4CF6}"/>
              </a:ext>
            </a:extLst>
          </p:cNvPr>
          <p:cNvSpPr txBox="1"/>
          <p:nvPr/>
        </p:nvSpPr>
        <p:spPr>
          <a:xfrm>
            <a:off x="691374" y="2805752"/>
            <a:ext cx="5765987" cy="1246495"/>
          </a:xfrm>
          <a:prstGeom prst="rect">
            <a:avLst/>
          </a:prstGeom>
          <a:noFill/>
        </p:spPr>
        <p:txBody>
          <a:bodyPr wrap="square">
            <a:spAutoFit/>
          </a:bodyPr>
          <a:lstStyle/>
          <a:p>
            <a:r>
              <a:rPr lang="en-US" sz="1500" i="1" dirty="0">
                <a:solidFill>
                  <a:schemeClr val="accent1">
                    <a:lumMod val="75000"/>
                  </a:schemeClr>
                </a:solidFill>
                <a:latin typeface="Calibri" panose="020F0502020204030204" pitchFamily="34" charset="0"/>
                <a:cs typeface="Calibri" panose="020F0502020204030204" pitchFamily="34" charset="0"/>
              </a:rPr>
              <a:t>How it works: </a:t>
            </a:r>
          </a:p>
          <a:p>
            <a:pPr marL="285750" indent="-285750">
              <a:buFont typeface="Arial" panose="020B0604020202020204" pitchFamily="34" charset="0"/>
              <a:buChar char="•"/>
            </a:pPr>
            <a:r>
              <a:rPr lang="en-US" sz="1500" b="0" i="0" dirty="0">
                <a:effectLst/>
                <a:latin typeface="Calibri" panose="020F0502020204030204" pitchFamily="34" charset="0"/>
                <a:cs typeface="Calibri" panose="020F0502020204030204" pitchFamily="34" charset="0"/>
              </a:rPr>
              <a:t>The algorithm takes a known set of input data and known responses to the data (output) and trains the model. </a:t>
            </a:r>
          </a:p>
          <a:p>
            <a:pPr marL="285750" indent="-285750" algn="just">
              <a:buFont typeface="Arial" panose="020B0604020202020204" pitchFamily="34" charset="0"/>
              <a:buChar char="•"/>
            </a:pPr>
            <a:r>
              <a:rPr lang="en-US" sz="1500" b="0" i="0" dirty="0">
                <a:effectLst/>
                <a:latin typeface="Calibri" panose="020F0502020204030204" pitchFamily="34" charset="0"/>
                <a:cs typeface="Calibri" panose="020F0502020204030204" pitchFamily="34" charset="0"/>
              </a:rPr>
              <a:t>Based on the training, the model generates reasonable predictions for the response to new data.</a:t>
            </a:r>
            <a:endParaRPr lang="en-US" sz="1500" dirty="0">
              <a:latin typeface="Calibri" panose="020F0502020204030204" pitchFamily="34" charset="0"/>
              <a:cs typeface="Calibri" panose="020F0502020204030204" pitchFamily="34" charset="0"/>
            </a:endParaRPr>
          </a:p>
        </p:txBody>
      </p:sp>
      <p:graphicFrame>
        <p:nvGraphicFramePr>
          <p:cNvPr id="4" name="Diagram 3">
            <a:extLst>
              <a:ext uri="{FF2B5EF4-FFF2-40B4-BE49-F238E27FC236}">
                <a16:creationId xmlns:a16="http://schemas.microsoft.com/office/drawing/2014/main" id="{482CFFE9-E377-2C47-C689-70CBBEE91434}"/>
              </a:ext>
            </a:extLst>
          </p:cNvPr>
          <p:cNvGraphicFramePr/>
          <p:nvPr>
            <p:extLst>
              <p:ext uri="{D42A27DB-BD31-4B8C-83A1-F6EECF244321}">
                <p14:modId xmlns:p14="http://schemas.microsoft.com/office/powerpoint/2010/main" val="2843274811"/>
              </p:ext>
            </p:extLst>
          </p:nvPr>
        </p:nvGraphicFramePr>
        <p:xfrm>
          <a:off x="691374" y="4674912"/>
          <a:ext cx="4966426" cy="1433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6" name="Picture 4">
            <a:extLst>
              <a:ext uri="{FF2B5EF4-FFF2-40B4-BE49-F238E27FC236}">
                <a16:creationId xmlns:a16="http://schemas.microsoft.com/office/drawing/2014/main" id="{6AAFA765-DCC8-5569-BD9F-FF8F755FA6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7715" y="4242060"/>
            <a:ext cx="5634962" cy="205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8088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6863-20D3-D35A-64C4-3C8C27417389}"/>
              </a:ext>
            </a:extLst>
          </p:cNvPr>
          <p:cNvSpPr>
            <a:spLocks noGrp="1"/>
          </p:cNvSpPr>
          <p:nvPr>
            <p:ph type="title"/>
          </p:nvPr>
        </p:nvSpPr>
        <p:spPr>
          <a:xfrm>
            <a:off x="691200" y="390719"/>
            <a:ext cx="10782000" cy="476547"/>
          </a:xfrm>
        </p:spPr>
        <p:txBody>
          <a:bodyPr/>
          <a:lstStyle/>
          <a:p>
            <a:pPr algn="ctr"/>
            <a:r>
              <a:rPr lang="en-GB" sz="2400" dirty="0"/>
              <a:t>Machine Learning Process Flow</a:t>
            </a:r>
            <a:endParaRPr lang="en-DE" sz="2400" dirty="0"/>
          </a:p>
        </p:txBody>
      </p:sp>
      <p:pic>
        <p:nvPicPr>
          <p:cNvPr id="6" name="Picture 5">
            <a:extLst>
              <a:ext uri="{FF2B5EF4-FFF2-40B4-BE49-F238E27FC236}">
                <a16:creationId xmlns:a16="http://schemas.microsoft.com/office/drawing/2014/main" id="{FEC450D9-5AB1-4FA8-142E-112D53597141}"/>
              </a:ext>
            </a:extLst>
          </p:cNvPr>
          <p:cNvPicPr>
            <a:picLocks noChangeAspect="1"/>
          </p:cNvPicPr>
          <p:nvPr/>
        </p:nvPicPr>
        <p:blipFill>
          <a:blip r:embed="rId2"/>
          <a:stretch>
            <a:fillRect/>
          </a:stretch>
        </p:blipFill>
        <p:spPr>
          <a:xfrm>
            <a:off x="485775" y="1147762"/>
            <a:ext cx="11220450" cy="4562475"/>
          </a:xfrm>
          <a:prstGeom prst="rect">
            <a:avLst/>
          </a:prstGeom>
        </p:spPr>
      </p:pic>
      <p:pic>
        <p:nvPicPr>
          <p:cNvPr id="10" name="Picture 9">
            <a:extLst>
              <a:ext uri="{FF2B5EF4-FFF2-40B4-BE49-F238E27FC236}">
                <a16:creationId xmlns:a16="http://schemas.microsoft.com/office/drawing/2014/main" id="{19406893-4FAE-BD79-5B7C-D17FC815958F}"/>
              </a:ext>
            </a:extLst>
          </p:cNvPr>
          <p:cNvPicPr>
            <a:picLocks noChangeAspect="1"/>
          </p:cNvPicPr>
          <p:nvPr/>
        </p:nvPicPr>
        <p:blipFill>
          <a:blip r:embed="rId3"/>
          <a:stretch>
            <a:fillRect/>
          </a:stretch>
        </p:blipFill>
        <p:spPr>
          <a:xfrm>
            <a:off x="10795676" y="4906995"/>
            <a:ext cx="114300" cy="123825"/>
          </a:xfrm>
          <a:prstGeom prst="rect">
            <a:avLst/>
          </a:prstGeom>
        </p:spPr>
      </p:pic>
      <p:pic>
        <p:nvPicPr>
          <p:cNvPr id="12" name="Picture 11">
            <a:extLst>
              <a:ext uri="{FF2B5EF4-FFF2-40B4-BE49-F238E27FC236}">
                <a16:creationId xmlns:a16="http://schemas.microsoft.com/office/drawing/2014/main" id="{5593BD82-9E4C-1F7D-D7FB-093219F95F82}"/>
              </a:ext>
            </a:extLst>
          </p:cNvPr>
          <p:cNvPicPr>
            <a:picLocks noChangeAspect="1"/>
          </p:cNvPicPr>
          <p:nvPr/>
        </p:nvPicPr>
        <p:blipFill>
          <a:blip r:embed="rId4"/>
          <a:stretch>
            <a:fillRect/>
          </a:stretch>
        </p:blipFill>
        <p:spPr>
          <a:xfrm>
            <a:off x="8791980" y="4838289"/>
            <a:ext cx="133350" cy="142875"/>
          </a:xfrm>
          <a:prstGeom prst="rect">
            <a:avLst/>
          </a:prstGeom>
        </p:spPr>
      </p:pic>
      <p:pic>
        <p:nvPicPr>
          <p:cNvPr id="5126" name="Picture 6" descr="Decision Making Icon Vector Art, Icons, and Graphics for Free Download">
            <a:extLst>
              <a:ext uri="{FF2B5EF4-FFF2-40B4-BE49-F238E27FC236}">
                <a16:creationId xmlns:a16="http://schemas.microsoft.com/office/drawing/2014/main" id="{687F6F56-4A1B-1CAF-2EB6-632C5BB0F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021804">
            <a:off x="3008624" y="2686639"/>
            <a:ext cx="498147" cy="49814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ction, idea, process, repeat, rinse icon - Download on Iconfinder">
            <a:extLst>
              <a:ext uri="{FF2B5EF4-FFF2-40B4-BE49-F238E27FC236}">
                <a16:creationId xmlns:a16="http://schemas.microsoft.com/office/drawing/2014/main" id="{EA90A4EF-ED7E-508A-65AF-6B4985680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1881" y="932910"/>
            <a:ext cx="1018095" cy="101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1718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71951A-DE28-1DA8-0819-7C55A241CF63}"/>
              </a:ext>
            </a:extLst>
          </p:cNvPr>
          <p:cNvSpPr>
            <a:spLocks noGrp="1"/>
          </p:cNvSpPr>
          <p:nvPr>
            <p:ph idx="1"/>
          </p:nvPr>
        </p:nvSpPr>
        <p:spPr>
          <a:xfrm>
            <a:off x="691376" y="1206632"/>
            <a:ext cx="10783229" cy="4901938"/>
          </a:xfrm>
        </p:spPr>
        <p:txBody>
          <a:bodyPr/>
          <a:lstStyle/>
          <a:p>
            <a:r>
              <a:rPr lang="en-US" sz="1500" b="0" i="1" dirty="0">
                <a:solidFill>
                  <a:schemeClr val="accent1">
                    <a:lumMod val="75000"/>
                  </a:schemeClr>
                </a:solidFill>
                <a:effectLst/>
                <a:latin typeface="Calibri" panose="020F0502020204030204" pitchFamily="34" charset="0"/>
                <a:cs typeface="Calibri" panose="020F0502020204030204" pitchFamily="34" charset="0"/>
              </a:rPr>
              <a:t>Definition: </a:t>
            </a:r>
            <a:r>
              <a:rPr lang="en-US" sz="1500" b="0" i="0" dirty="0">
                <a:solidFill>
                  <a:srgbClr val="333333"/>
                </a:solidFill>
                <a:effectLst/>
                <a:latin typeface="Calibri" panose="020F0502020204030204" pitchFamily="34" charset="0"/>
                <a:cs typeface="Calibri" panose="020F0502020204030204" pitchFamily="34" charset="0"/>
              </a:rPr>
              <a:t>Regression analysis is a statistical method to model the relationship between a dependent (target) and independent (predictor) variables.</a:t>
            </a:r>
          </a:p>
          <a:p>
            <a:endParaRPr lang="en-US" sz="1500" dirty="0">
              <a:solidFill>
                <a:srgbClr val="333333"/>
              </a:solidFill>
              <a:latin typeface="Calibri" panose="020F0502020204030204" pitchFamily="34" charset="0"/>
              <a:cs typeface="Calibri" panose="020F0502020204030204" pitchFamily="34" charset="0"/>
            </a:endParaRPr>
          </a:p>
          <a:p>
            <a:r>
              <a:rPr lang="en-US" sz="1500" i="1" dirty="0">
                <a:solidFill>
                  <a:schemeClr val="accent1">
                    <a:lumMod val="75000"/>
                  </a:schemeClr>
                </a:solidFill>
                <a:latin typeface="Calibri" panose="020F0502020204030204" pitchFamily="34" charset="0"/>
                <a:cs typeface="Calibri" panose="020F0502020204030204" pitchFamily="34" charset="0"/>
              </a:rPr>
              <a:t>Usage:</a:t>
            </a:r>
          </a:p>
          <a:p>
            <a:pPr marL="285750" indent="-285750" algn="just">
              <a:buFont typeface="Wingdings" panose="05000000000000000000" pitchFamily="2" charset="2"/>
              <a:buChar char="§"/>
            </a:pPr>
            <a:r>
              <a:rPr lang="en-US" sz="1500" b="0" i="0" dirty="0">
                <a:solidFill>
                  <a:srgbClr val="000000"/>
                </a:solidFill>
                <a:effectLst/>
                <a:latin typeface="Calibri" panose="020F0502020204030204" pitchFamily="34" charset="0"/>
                <a:cs typeface="Calibri" panose="020F0502020204030204" pitchFamily="34" charset="0"/>
              </a:rPr>
              <a:t>Regression estimates the relationship between the target and the independent variable.</a:t>
            </a:r>
          </a:p>
          <a:p>
            <a:pPr marL="285750" indent="-285750" algn="just">
              <a:buFont typeface="Wingdings" panose="05000000000000000000" pitchFamily="2" charset="2"/>
              <a:buChar char="§"/>
            </a:pPr>
            <a:r>
              <a:rPr lang="en-US" sz="1500" b="0" i="0" dirty="0">
                <a:solidFill>
                  <a:srgbClr val="000000"/>
                </a:solidFill>
                <a:effectLst/>
                <a:latin typeface="Calibri" panose="020F0502020204030204" pitchFamily="34" charset="0"/>
                <a:cs typeface="Calibri" panose="020F0502020204030204" pitchFamily="34" charset="0"/>
              </a:rPr>
              <a:t>It is used to find the trends in data.</a:t>
            </a:r>
          </a:p>
          <a:p>
            <a:pPr marL="285750" indent="-285750" algn="just">
              <a:buFont typeface="Wingdings" panose="05000000000000000000" pitchFamily="2" charset="2"/>
              <a:buChar char="§"/>
            </a:pPr>
            <a:r>
              <a:rPr lang="en-US" sz="1500" b="0" i="0" dirty="0">
                <a:solidFill>
                  <a:srgbClr val="000000"/>
                </a:solidFill>
                <a:effectLst/>
                <a:latin typeface="Calibri" panose="020F0502020204030204" pitchFamily="34" charset="0"/>
                <a:cs typeface="Calibri" panose="020F0502020204030204" pitchFamily="34" charset="0"/>
              </a:rPr>
              <a:t>It helps to predict real/continuous values.</a:t>
            </a:r>
          </a:p>
          <a:p>
            <a:endParaRPr lang="en-US" sz="1500" dirty="0">
              <a:solidFill>
                <a:srgbClr val="333333"/>
              </a:solidFill>
              <a:latin typeface="Calibri" panose="020F0502020204030204" pitchFamily="34" charset="0"/>
              <a:cs typeface="Calibri" panose="020F0502020204030204" pitchFamily="34" charset="0"/>
            </a:endParaRPr>
          </a:p>
          <a:p>
            <a:r>
              <a:rPr lang="en-US" sz="1500" b="0" i="1" dirty="0">
                <a:solidFill>
                  <a:schemeClr val="accent1">
                    <a:lumMod val="75000"/>
                  </a:schemeClr>
                </a:solidFill>
                <a:effectLst/>
                <a:latin typeface="Calibri" panose="020F0502020204030204" pitchFamily="34" charset="0"/>
                <a:cs typeface="Calibri" panose="020F0502020204030204" pitchFamily="34" charset="0"/>
              </a:rPr>
              <a:t>Important Terminologies:</a:t>
            </a:r>
          </a:p>
          <a:p>
            <a:pPr algn="just"/>
            <a:r>
              <a:rPr lang="en-US" sz="1500" b="1" i="0" dirty="0">
                <a:solidFill>
                  <a:srgbClr val="000000"/>
                </a:solidFill>
                <a:effectLst/>
                <a:latin typeface="Calibri" panose="020F0502020204030204" pitchFamily="34" charset="0"/>
                <a:cs typeface="Calibri" panose="020F0502020204030204" pitchFamily="34" charset="0"/>
              </a:rPr>
              <a:t>Dependent Variable:</a:t>
            </a:r>
            <a:r>
              <a:rPr lang="en-US" sz="1500" b="0" i="0" dirty="0">
                <a:solidFill>
                  <a:srgbClr val="000000"/>
                </a:solidFill>
                <a:effectLst/>
                <a:latin typeface="Calibri" panose="020F0502020204030204" pitchFamily="34" charset="0"/>
                <a:cs typeface="Calibri" panose="020F0502020204030204" pitchFamily="34" charset="0"/>
              </a:rPr>
              <a:t> The main factor in Regression analysis which we want to predict or understand is called the dependent variable. It is also called </a:t>
            </a:r>
            <a:r>
              <a:rPr lang="en-US" sz="1500" b="1" i="0" dirty="0">
                <a:solidFill>
                  <a:srgbClr val="000000"/>
                </a:solidFill>
                <a:effectLst/>
                <a:latin typeface="Calibri" panose="020F0502020204030204" pitchFamily="34" charset="0"/>
                <a:cs typeface="Calibri" panose="020F0502020204030204" pitchFamily="34" charset="0"/>
              </a:rPr>
              <a:t>target variable</a:t>
            </a:r>
            <a:r>
              <a:rPr lang="en-US" sz="1500" b="0" i="0" dirty="0">
                <a:solidFill>
                  <a:srgbClr val="000000"/>
                </a:solidFill>
                <a:effectLst/>
                <a:latin typeface="Calibri" panose="020F0502020204030204" pitchFamily="34" charset="0"/>
                <a:cs typeface="Calibri" panose="020F0502020204030204" pitchFamily="34" charset="0"/>
              </a:rPr>
              <a:t>.</a:t>
            </a:r>
          </a:p>
          <a:p>
            <a:pPr algn="just"/>
            <a:r>
              <a:rPr lang="en-US" sz="1500" b="1" i="0" dirty="0">
                <a:solidFill>
                  <a:srgbClr val="000000"/>
                </a:solidFill>
                <a:effectLst/>
                <a:latin typeface="Calibri" panose="020F0502020204030204" pitchFamily="34" charset="0"/>
                <a:cs typeface="Calibri" panose="020F0502020204030204" pitchFamily="34" charset="0"/>
              </a:rPr>
              <a:t>Independent Variable:</a:t>
            </a:r>
            <a:r>
              <a:rPr lang="en-US" sz="1500" b="0" i="0" dirty="0">
                <a:solidFill>
                  <a:srgbClr val="000000"/>
                </a:solidFill>
                <a:effectLst/>
                <a:latin typeface="Calibri" panose="020F0502020204030204" pitchFamily="34" charset="0"/>
                <a:cs typeface="Calibri" panose="020F0502020204030204" pitchFamily="34" charset="0"/>
              </a:rPr>
              <a:t> The factors which affect the dependent variables, or which are used to predict the values of the dependent variables are called independent variable, also called as a </a:t>
            </a:r>
            <a:r>
              <a:rPr lang="en-US" sz="1500" i="0" dirty="0">
                <a:solidFill>
                  <a:srgbClr val="000000"/>
                </a:solidFill>
                <a:effectLst/>
                <a:latin typeface="Calibri" panose="020F0502020204030204" pitchFamily="34" charset="0"/>
                <a:cs typeface="Calibri" panose="020F0502020204030204" pitchFamily="34" charset="0"/>
              </a:rPr>
              <a:t>predictor</a:t>
            </a:r>
            <a:r>
              <a:rPr lang="en-US" sz="1500" b="0" i="0" dirty="0">
                <a:solidFill>
                  <a:srgbClr val="000000"/>
                </a:solidFill>
                <a:effectLst/>
                <a:latin typeface="Calibri" panose="020F0502020204030204" pitchFamily="34" charset="0"/>
                <a:cs typeface="Calibri" panose="020F0502020204030204" pitchFamily="34" charset="0"/>
              </a:rPr>
              <a:t>.</a:t>
            </a:r>
            <a:endParaRPr lang="en-US" sz="1500" dirty="0">
              <a:solidFill>
                <a:srgbClr val="333333"/>
              </a:solidFill>
              <a:latin typeface="Calibri" panose="020F0502020204030204" pitchFamily="34" charset="0"/>
              <a:cs typeface="Calibri" panose="020F0502020204030204" pitchFamily="34" charset="0"/>
            </a:endParaRPr>
          </a:p>
          <a:p>
            <a:r>
              <a:rPr lang="en-US" sz="1500" b="1" i="0" dirty="0">
                <a:solidFill>
                  <a:srgbClr val="000000"/>
                </a:solidFill>
                <a:effectLst/>
                <a:latin typeface="Calibri" panose="020F0502020204030204" pitchFamily="34" charset="0"/>
                <a:cs typeface="Calibri" panose="020F0502020204030204" pitchFamily="34" charset="0"/>
              </a:rPr>
              <a:t>Multicollinearity:</a:t>
            </a:r>
            <a:r>
              <a:rPr lang="en-US" sz="1500" b="0" i="0" dirty="0">
                <a:solidFill>
                  <a:srgbClr val="000000"/>
                </a:solidFill>
                <a:effectLst/>
                <a:latin typeface="Calibri" panose="020F0502020204030204" pitchFamily="34" charset="0"/>
                <a:cs typeface="Calibri" panose="020F0502020204030204" pitchFamily="34" charset="0"/>
              </a:rPr>
              <a:t> If the independent variables are highly correlated with each other than other variables, then such condition is called Multicollinearity. It should not be present in the dataset, because it creates problem while ranking the most affecting variable.</a:t>
            </a:r>
          </a:p>
          <a:p>
            <a:endParaRPr lang="en-DE" sz="15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61489116-5FF2-8A71-4B41-F2D8800B29C4}"/>
              </a:ext>
            </a:extLst>
          </p:cNvPr>
          <p:cNvSpPr>
            <a:spLocks noGrp="1"/>
          </p:cNvSpPr>
          <p:nvPr>
            <p:ph type="title"/>
          </p:nvPr>
        </p:nvSpPr>
        <p:spPr>
          <a:xfrm>
            <a:off x="691376" y="390719"/>
            <a:ext cx="10783229" cy="702790"/>
          </a:xfrm>
        </p:spPr>
        <p:txBody>
          <a:bodyPr/>
          <a:lstStyle/>
          <a:p>
            <a:r>
              <a:rPr lang="en-GB" dirty="0"/>
              <a:t>Regression analysis</a:t>
            </a:r>
            <a:endParaRPr lang="en-DE" dirty="0"/>
          </a:p>
        </p:txBody>
      </p:sp>
    </p:spTree>
    <p:extLst>
      <p:ext uri="{BB962C8B-B14F-4D97-AF65-F5344CB8AC3E}">
        <p14:creationId xmlns:p14="http://schemas.microsoft.com/office/powerpoint/2010/main" val="1037872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1BD79F-35DA-9525-04BA-A8773D81B905}"/>
              </a:ext>
            </a:extLst>
          </p:cNvPr>
          <p:cNvSpPr>
            <a:spLocks noGrp="1"/>
          </p:cNvSpPr>
          <p:nvPr>
            <p:ph idx="1"/>
          </p:nvPr>
        </p:nvSpPr>
        <p:spPr>
          <a:xfrm>
            <a:off x="691376" y="1159497"/>
            <a:ext cx="10783229" cy="4930218"/>
          </a:xfrm>
        </p:spPr>
        <p:txBody>
          <a:bodyPr/>
          <a:lstStyle/>
          <a:p>
            <a:r>
              <a:rPr lang="en-US" sz="1500" b="0" i="1" dirty="0">
                <a:solidFill>
                  <a:schemeClr val="accent1">
                    <a:lumMod val="75000"/>
                  </a:schemeClr>
                </a:solidFill>
                <a:effectLst/>
                <a:latin typeface="Calibri" panose="020F0502020204030204" pitchFamily="34" charset="0"/>
                <a:cs typeface="Calibri" panose="020F0502020204030204" pitchFamily="34" charset="0"/>
              </a:rPr>
              <a:t>Definition: </a:t>
            </a:r>
            <a:r>
              <a:rPr lang="en-US" sz="1500" b="0" i="0" dirty="0">
                <a:solidFill>
                  <a:srgbClr val="292929"/>
                </a:solidFill>
                <a:effectLst/>
                <a:latin typeface="Calibri" panose="020F0502020204030204" pitchFamily="34" charset="0"/>
                <a:cs typeface="Calibri" panose="020F0502020204030204" pitchFamily="34" charset="0"/>
              </a:rPr>
              <a:t>Linear regression tries to model the relationship between a target variable and one or more independent variables by fitting a linear equation to the data.</a:t>
            </a:r>
          </a:p>
          <a:p>
            <a:endParaRPr lang="en-US" sz="1500" dirty="0">
              <a:solidFill>
                <a:srgbClr val="292929"/>
              </a:solidFill>
              <a:latin typeface="Calibri" panose="020F0502020204030204" pitchFamily="34" charset="0"/>
              <a:cs typeface="Calibri" panose="020F0502020204030204" pitchFamily="34" charset="0"/>
            </a:endParaRPr>
          </a:p>
          <a:p>
            <a:r>
              <a:rPr lang="en-US" sz="1500" i="1" dirty="0">
                <a:solidFill>
                  <a:schemeClr val="accent1">
                    <a:lumMod val="75000"/>
                  </a:schemeClr>
                </a:solidFill>
                <a:latin typeface="Calibri" panose="020F0502020204030204" pitchFamily="34" charset="0"/>
                <a:cs typeface="Calibri" panose="020F0502020204030204" pitchFamily="34" charset="0"/>
              </a:rPr>
              <a:t>Usage: </a:t>
            </a:r>
            <a:r>
              <a:rPr lang="en-US" sz="1500" dirty="0">
                <a:solidFill>
                  <a:srgbClr val="292929"/>
                </a:solidFill>
                <a:latin typeface="Calibri" panose="020F0502020204030204" pitchFamily="34" charset="0"/>
                <a:cs typeface="Calibri" panose="020F0502020204030204" pitchFamily="34" charset="0"/>
              </a:rPr>
              <a:t>Analyzing trends and sales estimates, Salary forecasting, Real estate prediction</a:t>
            </a:r>
          </a:p>
          <a:p>
            <a:r>
              <a:rPr lang="en-US" sz="1500" dirty="0">
                <a:solidFill>
                  <a:srgbClr val="292929"/>
                </a:solidFill>
                <a:latin typeface="Calibri" panose="020F0502020204030204" pitchFamily="34" charset="0"/>
                <a:cs typeface="Calibri" panose="020F0502020204030204" pitchFamily="34" charset="0"/>
              </a:rPr>
              <a:t>Arriving at ETAs in traffic, etc..</a:t>
            </a:r>
          </a:p>
          <a:p>
            <a:endParaRPr lang="en-US" sz="1500" dirty="0">
              <a:solidFill>
                <a:srgbClr val="292929"/>
              </a:solidFill>
              <a:latin typeface="Calibri" panose="020F0502020204030204" pitchFamily="34" charset="0"/>
              <a:cs typeface="Calibri" panose="020F0502020204030204" pitchFamily="34" charset="0"/>
            </a:endParaRPr>
          </a:p>
          <a:p>
            <a:endParaRPr lang="en-US" sz="1500" dirty="0">
              <a:solidFill>
                <a:srgbClr val="292929"/>
              </a:solidFill>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endParaRPr lang="en-GB" sz="1500" dirty="0">
              <a:latin typeface="Calibri" panose="020F0502020204030204" pitchFamily="34" charset="0"/>
              <a:cs typeface="Calibri" panose="020F0502020204030204" pitchFamily="34" charset="0"/>
            </a:endParaRPr>
          </a:p>
          <a:p>
            <a:r>
              <a:rPr lang="en-GB" sz="1500" dirty="0">
                <a:latin typeface="Calibri" panose="020F0502020204030204" pitchFamily="34" charset="0"/>
                <a:cs typeface="Calibri" panose="020F0502020204030204" pitchFamily="34" charset="0"/>
              </a:rPr>
              <a:t>Lab - https://towardsdatascience.com/assumptions-of-linear-regression-fdb71ebeaa8b</a:t>
            </a:r>
          </a:p>
        </p:txBody>
      </p:sp>
      <p:sp>
        <p:nvSpPr>
          <p:cNvPr id="3" name="Title 2">
            <a:extLst>
              <a:ext uri="{FF2B5EF4-FFF2-40B4-BE49-F238E27FC236}">
                <a16:creationId xmlns:a16="http://schemas.microsoft.com/office/drawing/2014/main" id="{7A634173-59D1-BBA7-6B2B-BC920884F9FA}"/>
              </a:ext>
            </a:extLst>
          </p:cNvPr>
          <p:cNvSpPr>
            <a:spLocks noGrp="1"/>
          </p:cNvSpPr>
          <p:nvPr>
            <p:ph type="title"/>
          </p:nvPr>
        </p:nvSpPr>
        <p:spPr/>
        <p:txBody>
          <a:bodyPr/>
          <a:lstStyle/>
          <a:p>
            <a:r>
              <a:rPr lang="en-GB" dirty="0"/>
              <a:t>Linear regression - 1</a:t>
            </a:r>
            <a:endParaRPr lang="en-DE" dirty="0"/>
          </a:p>
        </p:txBody>
      </p:sp>
      <p:sp>
        <p:nvSpPr>
          <p:cNvPr id="6" name="TextBox 5">
            <a:extLst>
              <a:ext uri="{FF2B5EF4-FFF2-40B4-BE49-F238E27FC236}">
                <a16:creationId xmlns:a16="http://schemas.microsoft.com/office/drawing/2014/main" id="{B7389822-305A-BB02-A408-98B6C8A36550}"/>
              </a:ext>
            </a:extLst>
          </p:cNvPr>
          <p:cNvSpPr txBox="1"/>
          <p:nvPr/>
        </p:nvSpPr>
        <p:spPr>
          <a:xfrm>
            <a:off x="717395" y="2993833"/>
            <a:ext cx="6268824" cy="2169825"/>
          </a:xfrm>
          <a:prstGeom prst="rect">
            <a:avLst/>
          </a:prstGeom>
          <a:noFill/>
        </p:spPr>
        <p:txBody>
          <a:bodyPr wrap="square">
            <a:spAutoFit/>
          </a:bodyPr>
          <a:lstStyle/>
          <a:p>
            <a:r>
              <a:rPr lang="en-US" sz="1500" i="1" dirty="0">
                <a:solidFill>
                  <a:schemeClr val="accent1">
                    <a:lumMod val="75000"/>
                  </a:schemeClr>
                </a:solidFill>
                <a:latin typeface="Calibri" panose="020F0502020204030204" pitchFamily="34" charset="0"/>
                <a:cs typeface="Calibri" panose="020F0502020204030204" pitchFamily="34" charset="0"/>
              </a:rPr>
              <a:t>Assumptions:</a:t>
            </a:r>
          </a:p>
          <a:p>
            <a:endParaRPr lang="en-US" sz="1500" i="1" dirty="0">
              <a:solidFill>
                <a:schemeClr val="accent1">
                  <a:lumMod val="75000"/>
                </a:schemeClr>
              </a:solidFill>
              <a:latin typeface="Calibri" panose="020F0502020204030204" pitchFamily="34" charset="0"/>
              <a:cs typeface="Calibri" panose="020F0502020204030204" pitchFamily="34" charset="0"/>
            </a:endParaRPr>
          </a:p>
          <a:p>
            <a:pPr marL="342900" indent="-342900" algn="l">
              <a:buFont typeface="+mj-lt"/>
              <a:buAutoNum type="arabicPeriod"/>
            </a:pPr>
            <a:r>
              <a:rPr lang="en-US" sz="1500" b="0" i="0" dirty="0">
                <a:solidFill>
                  <a:srgbClr val="292929"/>
                </a:solidFill>
                <a:effectLst/>
                <a:latin typeface="Calibri" panose="020F0502020204030204" pitchFamily="34" charset="0"/>
                <a:cs typeface="Calibri" panose="020F0502020204030204" pitchFamily="34" charset="0"/>
              </a:rPr>
              <a:t>Linear Relationship - </a:t>
            </a:r>
            <a:r>
              <a:rPr lang="en-US" sz="1500" b="0" i="0" dirty="0">
                <a:solidFill>
                  <a:srgbClr val="000000"/>
                </a:solidFill>
                <a:effectLst/>
                <a:latin typeface="Calibri" panose="020F0502020204030204" pitchFamily="34" charset="0"/>
                <a:cs typeface="Calibri" panose="020F0502020204030204" pitchFamily="34" charset="0"/>
              </a:rPr>
              <a:t>relations between the independent (y) and dependent variables (x) must be linear</a:t>
            </a:r>
            <a:endParaRPr lang="en-US" sz="1500" dirty="0">
              <a:solidFill>
                <a:srgbClr val="292929"/>
              </a:solidFill>
              <a:latin typeface="Calibri" panose="020F0502020204030204" pitchFamily="34" charset="0"/>
              <a:cs typeface="Calibri" panose="020F0502020204030204" pitchFamily="34" charset="0"/>
            </a:endParaRPr>
          </a:p>
          <a:p>
            <a:pPr marL="342900" indent="-342900">
              <a:buFont typeface="+mj-lt"/>
              <a:buAutoNum type="arabicPeriod"/>
            </a:pPr>
            <a:r>
              <a:rPr lang="en-US" sz="1500" b="0" i="0" dirty="0">
                <a:solidFill>
                  <a:srgbClr val="292929"/>
                </a:solidFill>
                <a:effectLst/>
                <a:latin typeface="Calibri" panose="020F0502020204030204" pitchFamily="34" charset="0"/>
                <a:cs typeface="Calibri" panose="020F0502020204030204" pitchFamily="34" charset="0"/>
              </a:rPr>
              <a:t>Independence of observations - no hidden relationships between observations</a:t>
            </a:r>
          </a:p>
          <a:p>
            <a:pPr marL="342900" indent="-342900">
              <a:buFont typeface="+mj-lt"/>
              <a:buAutoNum type="arabicPeriod"/>
            </a:pPr>
            <a:r>
              <a:rPr lang="en-US" sz="1500" b="0" i="0" dirty="0">
                <a:solidFill>
                  <a:srgbClr val="292929"/>
                </a:solidFill>
                <a:effectLst/>
                <a:latin typeface="Calibri" panose="020F0502020204030204" pitchFamily="34" charset="0"/>
                <a:cs typeface="Calibri" panose="020F0502020204030204" pitchFamily="34" charset="0"/>
              </a:rPr>
              <a:t>No multicollinearity – no or less correlation between independent variables</a:t>
            </a:r>
          </a:p>
          <a:p>
            <a:pPr marL="342900" indent="-342900">
              <a:buFont typeface="+mj-lt"/>
              <a:buAutoNum type="arabicPeriod"/>
            </a:pPr>
            <a:r>
              <a:rPr lang="en-US" sz="1500" dirty="0">
                <a:solidFill>
                  <a:srgbClr val="292929"/>
                </a:solidFill>
                <a:latin typeface="Calibri" panose="020F0502020204030204" pitchFamily="34" charset="0"/>
                <a:cs typeface="Calibri" panose="020F0502020204030204" pitchFamily="34" charset="0"/>
              </a:rPr>
              <a:t>N</a:t>
            </a:r>
            <a:r>
              <a:rPr lang="en-US" sz="1500" b="0" i="0" dirty="0">
                <a:solidFill>
                  <a:srgbClr val="292929"/>
                </a:solidFill>
                <a:effectLst/>
                <a:latin typeface="Calibri" panose="020F0502020204030204" pitchFamily="34" charset="0"/>
                <a:cs typeface="Calibri" panose="020F0502020204030204" pitchFamily="34" charset="0"/>
              </a:rPr>
              <a:t>ormality -  The residuals of the model are normally distributed</a:t>
            </a:r>
            <a:endParaRPr lang="en-US" sz="1500" dirty="0">
              <a:solidFill>
                <a:srgbClr val="292929"/>
              </a:solidFill>
              <a:latin typeface="Calibri" panose="020F0502020204030204" pitchFamily="34" charset="0"/>
              <a:cs typeface="Calibri" panose="020F0502020204030204" pitchFamily="34" charset="0"/>
            </a:endParaRPr>
          </a:p>
        </p:txBody>
      </p:sp>
      <p:pic>
        <p:nvPicPr>
          <p:cNvPr id="6148" name="Picture 4">
            <a:extLst>
              <a:ext uri="{FF2B5EF4-FFF2-40B4-BE49-F238E27FC236}">
                <a16:creationId xmlns:a16="http://schemas.microsoft.com/office/drawing/2014/main" id="{F4FD1678-528B-CA4D-0D2E-43E151564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612" y="2755416"/>
            <a:ext cx="3875599" cy="257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4136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1BD79F-35DA-9525-04BA-A8773D81B905}"/>
              </a:ext>
            </a:extLst>
          </p:cNvPr>
          <p:cNvSpPr>
            <a:spLocks noGrp="1"/>
          </p:cNvSpPr>
          <p:nvPr>
            <p:ph idx="1"/>
          </p:nvPr>
        </p:nvSpPr>
        <p:spPr>
          <a:xfrm>
            <a:off x="691377" y="1159498"/>
            <a:ext cx="7054132" cy="2838726"/>
          </a:xfrm>
        </p:spPr>
        <p:txBody>
          <a:bodyPr/>
          <a:lstStyle/>
          <a:p>
            <a:r>
              <a:rPr lang="en-GB" dirty="0"/>
              <a:t> </a:t>
            </a:r>
          </a:p>
        </p:txBody>
      </p:sp>
      <p:sp>
        <p:nvSpPr>
          <p:cNvPr id="3" name="Title 2">
            <a:extLst>
              <a:ext uri="{FF2B5EF4-FFF2-40B4-BE49-F238E27FC236}">
                <a16:creationId xmlns:a16="http://schemas.microsoft.com/office/drawing/2014/main" id="{7A634173-59D1-BBA7-6B2B-BC920884F9FA}"/>
              </a:ext>
            </a:extLst>
          </p:cNvPr>
          <p:cNvSpPr>
            <a:spLocks noGrp="1"/>
          </p:cNvSpPr>
          <p:nvPr>
            <p:ph type="title"/>
          </p:nvPr>
        </p:nvSpPr>
        <p:spPr>
          <a:xfrm>
            <a:off x="691376" y="390719"/>
            <a:ext cx="10783229" cy="638897"/>
          </a:xfrm>
        </p:spPr>
        <p:txBody>
          <a:bodyPr/>
          <a:lstStyle/>
          <a:p>
            <a:r>
              <a:rPr lang="en-GB" dirty="0"/>
              <a:t>Linear regression - 2</a:t>
            </a:r>
            <a:endParaRPr lang="en-DE" dirty="0"/>
          </a:p>
        </p:txBody>
      </p:sp>
      <p:sp>
        <p:nvSpPr>
          <p:cNvPr id="6" name="TextBox 5">
            <a:extLst>
              <a:ext uri="{FF2B5EF4-FFF2-40B4-BE49-F238E27FC236}">
                <a16:creationId xmlns:a16="http://schemas.microsoft.com/office/drawing/2014/main" id="{AA147D3F-D348-09DF-7BD0-6696C7C1EDB6}"/>
              </a:ext>
            </a:extLst>
          </p:cNvPr>
          <p:cNvSpPr txBox="1"/>
          <p:nvPr/>
        </p:nvSpPr>
        <p:spPr>
          <a:xfrm>
            <a:off x="787138" y="1093509"/>
            <a:ext cx="6268824" cy="4247317"/>
          </a:xfrm>
          <a:prstGeom prst="rect">
            <a:avLst/>
          </a:prstGeom>
          <a:noFill/>
        </p:spPr>
        <p:txBody>
          <a:bodyPr wrap="square">
            <a:spAutoFit/>
          </a:bodyPr>
          <a:lstStyle/>
          <a:p>
            <a:r>
              <a:rPr lang="en-US" sz="1500" b="0" i="1" dirty="0">
                <a:solidFill>
                  <a:schemeClr val="accent1">
                    <a:lumMod val="75000"/>
                  </a:schemeClr>
                </a:solidFill>
                <a:effectLst/>
                <a:latin typeface="Calibri" panose="020F0502020204030204" pitchFamily="34" charset="0"/>
                <a:cs typeface="Calibri" panose="020F0502020204030204" pitchFamily="34" charset="0"/>
              </a:rPr>
              <a:t>How it works: </a:t>
            </a:r>
          </a:p>
          <a:p>
            <a:endParaRPr lang="en-US" sz="1500" i="1" dirty="0">
              <a:solidFill>
                <a:schemeClr val="accent1">
                  <a:lumMod val="75000"/>
                </a:schemeClr>
              </a:solidFill>
              <a:latin typeface="Calibri" panose="020F0502020204030204" pitchFamily="34" charset="0"/>
              <a:cs typeface="Calibri" panose="020F0502020204030204" pitchFamily="34" charset="0"/>
            </a:endParaRPr>
          </a:p>
          <a:p>
            <a:r>
              <a:rPr lang="en-US" sz="1500" dirty="0">
                <a:latin typeface="Calibri" panose="020F0502020204030204" pitchFamily="34" charset="0"/>
                <a:cs typeface="Calibri" panose="020F0502020204030204" pitchFamily="34" charset="0"/>
              </a:rPr>
              <a:t>Line equation - </a:t>
            </a:r>
            <a:r>
              <a:rPr lang="en-US" sz="1500" b="0" i="0" dirty="0">
                <a:solidFill>
                  <a:srgbClr val="292929"/>
                </a:solidFill>
                <a:effectLst/>
                <a:latin typeface="Calibri" panose="020F0502020204030204" pitchFamily="34" charset="0"/>
                <a:cs typeface="Calibri" panose="020F0502020204030204" pitchFamily="34" charset="0"/>
              </a:rPr>
              <a:t> </a:t>
            </a:r>
            <a:r>
              <a:rPr lang="en-US" sz="1500" b="1" i="1" dirty="0">
                <a:solidFill>
                  <a:srgbClr val="292929"/>
                </a:solidFill>
                <a:effectLst/>
                <a:latin typeface="Calibri" panose="020F0502020204030204" pitchFamily="34" charset="0"/>
                <a:cs typeface="Calibri" panose="020F0502020204030204" pitchFamily="34" charset="0"/>
              </a:rPr>
              <a:t>y = mx +c</a:t>
            </a:r>
          </a:p>
          <a:p>
            <a:endParaRPr lang="en-US" sz="1500" b="1" i="1" dirty="0">
              <a:solidFill>
                <a:srgbClr val="292929"/>
              </a:solidFill>
              <a:latin typeface="Calibri" panose="020F0502020204030204" pitchFamily="34" charset="0"/>
              <a:cs typeface="Calibri" panose="020F0502020204030204" pitchFamily="34" charset="0"/>
            </a:endParaRPr>
          </a:p>
          <a:p>
            <a:endParaRPr lang="en-US" sz="1500" dirty="0">
              <a:latin typeface="Calibri" panose="020F0502020204030204" pitchFamily="34" charset="0"/>
              <a:cs typeface="Calibri" panose="020F0502020204030204" pitchFamily="34" charset="0"/>
            </a:endParaRPr>
          </a:p>
          <a:p>
            <a:endParaRPr lang="en-US" sz="1500" dirty="0">
              <a:latin typeface="Calibri" panose="020F0502020204030204" pitchFamily="34" charset="0"/>
              <a:cs typeface="Calibri" panose="020F0502020204030204" pitchFamily="34" charset="0"/>
            </a:endParaRPr>
          </a:p>
          <a:p>
            <a:endParaRPr lang="en-US" sz="1500" dirty="0">
              <a:latin typeface="Calibri" panose="020F0502020204030204" pitchFamily="34" charset="0"/>
              <a:cs typeface="Calibri" panose="020F0502020204030204" pitchFamily="34" charset="0"/>
            </a:endParaRPr>
          </a:p>
          <a:p>
            <a:endParaRPr lang="en-US" sz="1500" dirty="0">
              <a:solidFill>
                <a:srgbClr val="292929"/>
              </a:solidFill>
              <a:latin typeface="Calibri" panose="020F0502020204030204" pitchFamily="34" charset="0"/>
              <a:cs typeface="Calibri" panose="020F0502020204030204" pitchFamily="34" charset="0"/>
            </a:endParaRPr>
          </a:p>
          <a:p>
            <a:endParaRPr lang="en-US" sz="1500" dirty="0">
              <a:solidFill>
                <a:srgbClr val="292929"/>
              </a:solidFill>
              <a:latin typeface="Calibri" panose="020F0502020204030204" pitchFamily="34" charset="0"/>
              <a:cs typeface="Calibri" panose="020F0502020204030204" pitchFamily="34" charset="0"/>
            </a:endParaRPr>
          </a:p>
          <a:p>
            <a:endParaRPr lang="en-US" sz="1500" b="1" i="0" dirty="0">
              <a:solidFill>
                <a:srgbClr val="292929"/>
              </a:solidFill>
              <a:effectLst/>
              <a:latin typeface="Calibri" panose="020F0502020204030204" pitchFamily="34" charset="0"/>
              <a:cs typeface="Calibri" panose="020F0502020204030204" pitchFamily="34" charset="0"/>
            </a:endParaRPr>
          </a:p>
          <a:p>
            <a:endParaRPr lang="en-US" sz="1500" b="1" i="0" dirty="0">
              <a:solidFill>
                <a:srgbClr val="292929"/>
              </a:solidFill>
              <a:effectLst/>
              <a:latin typeface="Calibri" panose="020F0502020204030204" pitchFamily="34" charset="0"/>
              <a:cs typeface="Calibri" panose="020F0502020204030204" pitchFamily="34" charset="0"/>
            </a:endParaRPr>
          </a:p>
          <a:p>
            <a:endParaRPr lang="en-US" sz="1500" b="1" dirty="0">
              <a:solidFill>
                <a:srgbClr val="292929"/>
              </a:solidFill>
              <a:latin typeface="Calibri" panose="020F0502020204030204" pitchFamily="34" charset="0"/>
              <a:cs typeface="Calibri" panose="020F0502020204030204" pitchFamily="34" charset="0"/>
            </a:endParaRPr>
          </a:p>
          <a:p>
            <a:r>
              <a:rPr lang="en-US" sz="1500" b="1" dirty="0">
                <a:solidFill>
                  <a:srgbClr val="292929"/>
                </a:solidFill>
                <a:latin typeface="Calibri" panose="020F0502020204030204" pitchFamily="34" charset="0"/>
                <a:cs typeface="Calibri" panose="020F0502020204030204" pitchFamily="34" charset="0"/>
              </a:rPr>
              <a:t>Best fit line</a:t>
            </a:r>
            <a:r>
              <a:rPr lang="en-US" sz="1500" b="1" i="0" dirty="0">
                <a:solidFill>
                  <a:srgbClr val="292929"/>
                </a:solidFill>
                <a:effectLst/>
                <a:latin typeface="Calibri" panose="020F0502020204030204" pitchFamily="34" charset="0"/>
                <a:cs typeface="Calibri" panose="020F0502020204030204" pitchFamily="34" charset="0"/>
              </a:rPr>
              <a:t> - </a:t>
            </a:r>
            <a:endParaRPr lang="en-US" sz="1500" b="1" dirty="0">
              <a:solidFill>
                <a:srgbClr val="292929"/>
              </a:solidFill>
              <a:latin typeface="Calibri" panose="020F0502020204030204" pitchFamily="34" charset="0"/>
              <a:cs typeface="Calibri" panose="020F0502020204030204" pitchFamily="34" charset="0"/>
            </a:endParaRPr>
          </a:p>
          <a:p>
            <a:endParaRPr lang="en-US" sz="1500" b="1" dirty="0">
              <a:solidFill>
                <a:srgbClr val="292929"/>
              </a:solidFill>
              <a:latin typeface="Calibri" panose="020F0502020204030204" pitchFamily="34" charset="0"/>
              <a:cs typeface="Calibri" panose="020F0502020204030204" pitchFamily="34" charset="0"/>
            </a:endParaRPr>
          </a:p>
          <a:p>
            <a:r>
              <a:rPr lang="en-US" sz="1500" b="1" i="0" dirty="0">
                <a:solidFill>
                  <a:srgbClr val="292929"/>
                </a:solidFill>
                <a:effectLst/>
                <a:latin typeface="Calibri" panose="020F0502020204030204" pitchFamily="34" charset="0"/>
                <a:cs typeface="Calibri" panose="020F0502020204030204" pitchFamily="34" charset="0"/>
              </a:rPr>
              <a:t>The Cost Function – </a:t>
            </a:r>
            <a:r>
              <a:rPr lang="en-US" sz="1500" b="0" i="0" dirty="0">
                <a:solidFill>
                  <a:srgbClr val="292929"/>
                </a:solidFill>
                <a:effectLst/>
                <a:latin typeface="Calibri" panose="020F0502020204030204" pitchFamily="34" charset="0"/>
                <a:cs typeface="Calibri" panose="020F0502020204030204" pitchFamily="34" charset="0"/>
              </a:rPr>
              <a:t>calculated by adding up the squared error terms</a:t>
            </a:r>
            <a:endParaRPr lang="en-US" sz="1500" b="1" i="0" dirty="0">
              <a:solidFill>
                <a:srgbClr val="292929"/>
              </a:solidFill>
              <a:effectLst/>
              <a:latin typeface="Calibri" panose="020F0502020204030204" pitchFamily="34" charset="0"/>
              <a:cs typeface="Calibri" panose="020F0502020204030204" pitchFamily="34" charset="0"/>
            </a:endParaRPr>
          </a:p>
          <a:p>
            <a:endParaRPr lang="en-US" sz="1500" b="1" dirty="0">
              <a:solidFill>
                <a:srgbClr val="292929"/>
              </a:solidFill>
              <a:latin typeface="Calibri" panose="020F0502020204030204" pitchFamily="34" charset="0"/>
              <a:cs typeface="Calibri" panose="020F0502020204030204" pitchFamily="34" charset="0"/>
            </a:endParaRPr>
          </a:p>
          <a:p>
            <a:endParaRPr lang="en-US" sz="1500" b="1" dirty="0">
              <a:solidFill>
                <a:srgbClr val="292929"/>
              </a:solidFill>
              <a:latin typeface="Calibri" panose="020F0502020204030204" pitchFamily="34" charset="0"/>
              <a:cs typeface="Calibri" panose="020F0502020204030204" pitchFamily="34" charset="0"/>
            </a:endParaRPr>
          </a:p>
          <a:p>
            <a:endParaRPr lang="en-US" sz="1500" b="0" i="1" dirty="0">
              <a:solidFill>
                <a:schemeClr val="accent1">
                  <a:lumMod val="75000"/>
                </a:schemeClr>
              </a:solidFill>
              <a:effectLst/>
              <a:latin typeface="Calibri" panose="020F0502020204030204" pitchFamily="34" charset="0"/>
              <a:cs typeface="Calibri" panose="020F0502020204030204" pitchFamily="34" charset="0"/>
            </a:endParaRPr>
          </a:p>
        </p:txBody>
      </p:sp>
      <p:pic>
        <p:nvPicPr>
          <p:cNvPr id="7174" name="Picture 6">
            <a:extLst>
              <a:ext uri="{FF2B5EF4-FFF2-40B4-BE49-F238E27FC236}">
                <a16:creationId xmlns:a16="http://schemas.microsoft.com/office/drawing/2014/main" id="{278F3A9C-9CF1-A2B9-24B1-9C7B5CC8F6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38" r="37997"/>
          <a:stretch/>
        </p:blipFill>
        <p:spPr bwMode="auto">
          <a:xfrm>
            <a:off x="7530988" y="1159498"/>
            <a:ext cx="3620919" cy="22695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08A90F62-C886-1C11-67BD-97685C1EE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37" y="2070282"/>
            <a:ext cx="3945119" cy="171374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gradient descent">
            <a:extLst>
              <a:ext uri="{FF2B5EF4-FFF2-40B4-BE49-F238E27FC236}">
                <a16:creationId xmlns:a16="http://schemas.microsoft.com/office/drawing/2014/main" id="{99909A5C-BC97-0F0E-8010-8D30C43D1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0988" y="4062117"/>
            <a:ext cx="3620919" cy="19579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8C5529-79DB-9D44-3741-8442B061E064}"/>
              </a:ext>
            </a:extLst>
          </p:cNvPr>
          <p:cNvSpPr txBox="1"/>
          <p:nvPr/>
        </p:nvSpPr>
        <p:spPr>
          <a:xfrm>
            <a:off x="787137" y="5406072"/>
            <a:ext cx="6424367" cy="323165"/>
          </a:xfrm>
          <a:prstGeom prst="rect">
            <a:avLst/>
          </a:prstGeom>
          <a:noFill/>
        </p:spPr>
        <p:txBody>
          <a:bodyPr wrap="square">
            <a:spAutoFit/>
          </a:bodyPr>
          <a:lstStyle/>
          <a:p>
            <a:r>
              <a:rPr lang="en-US" sz="1500" b="1" i="0" dirty="0">
                <a:solidFill>
                  <a:srgbClr val="292929"/>
                </a:solidFill>
                <a:effectLst/>
                <a:latin typeface="Calibri" panose="020F0502020204030204" pitchFamily="34" charset="0"/>
                <a:cs typeface="Calibri" panose="020F0502020204030204" pitchFamily="34" charset="0"/>
              </a:rPr>
              <a:t>Gradient Descent - </a:t>
            </a:r>
            <a:r>
              <a:rPr lang="en-US" sz="1500" dirty="0">
                <a:solidFill>
                  <a:srgbClr val="292929"/>
                </a:solidFill>
                <a:latin typeface="Calibri" panose="020F0502020204030204" pitchFamily="34" charset="0"/>
                <a:cs typeface="Calibri" panose="020F0502020204030204" pitchFamily="34" charset="0"/>
              </a:rPr>
              <a:t>O</a:t>
            </a:r>
            <a:r>
              <a:rPr lang="en-US" sz="1500" b="0" i="0" dirty="0">
                <a:solidFill>
                  <a:srgbClr val="292929"/>
                </a:solidFill>
                <a:effectLst/>
                <a:latin typeface="Calibri" panose="020F0502020204030204" pitchFamily="34" charset="0"/>
                <a:cs typeface="Calibri" panose="020F0502020204030204" pitchFamily="34" charset="0"/>
              </a:rPr>
              <a:t>ptimization technique for finding minimum of cost function</a:t>
            </a:r>
            <a:r>
              <a:rPr lang="en-US" sz="1500" b="1" i="0" dirty="0">
                <a:solidFill>
                  <a:srgbClr val="292929"/>
                </a:solidFill>
                <a:effectLst/>
                <a:latin typeface="Calibri" panose="020F0502020204030204" pitchFamily="34" charset="0"/>
                <a:cs typeface="Calibri" panose="020F0502020204030204" pitchFamily="34" charset="0"/>
              </a:rPr>
              <a:t> </a:t>
            </a:r>
            <a:endParaRPr lang="en-US" sz="1500" dirty="0">
              <a:latin typeface="Calibri" panose="020F0502020204030204" pitchFamily="34" charset="0"/>
              <a:cs typeface="Calibri" panose="020F0502020204030204" pitchFamily="34" charset="0"/>
            </a:endParaRPr>
          </a:p>
        </p:txBody>
      </p:sp>
      <p:pic>
        <p:nvPicPr>
          <p:cNvPr id="16" name="Picture 12">
            <a:extLst>
              <a:ext uri="{FF2B5EF4-FFF2-40B4-BE49-F238E27FC236}">
                <a16:creationId xmlns:a16="http://schemas.microsoft.com/office/drawing/2014/main" id="{1BEC5D0D-F887-74A7-ED65-BA97F6206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164" y="4648208"/>
            <a:ext cx="2413546" cy="668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Linear Regression GIF">
            <a:extLst>
              <a:ext uri="{FF2B5EF4-FFF2-40B4-BE49-F238E27FC236}">
                <a16:creationId xmlns:a16="http://schemas.microsoft.com/office/drawing/2014/main" id="{86A7BCE9-FF3F-6297-7046-F69436D441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6519" y="1423799"/>
            <a:ext cx="2786956" cy="208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409809"/>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2" ma:contentTypeDescription="Create a new document." ma:contentTypeScope="" ma:versionID="916937c205e8a4f5e273df85abc74b7f">
  <xsd:schema xmlns:xsd="http://www.w3.org/2001/XMLSchema" xmlns:xs="http://www.w3.org/2001/XMLSchema" xmlns:p="http://schemas.microsoft.com/office/2006/metadata/properties" xmlns:ns2="99e95042-2449-4d99-bd9b-f7300a86ca17" targetNamespace="http://schemas.microsoft.com/office/2006/metadata/properties" ma:root="true" ma:fieldsID="efac1eecb4bf18018351b2c5a3915500" ns2:_="">
    <xsd:import namespace="99e95042-2449-4d99-bd9b-f7300a86ca1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3.xml><?xml version="1.0" encoding="utf-8"?>
<ds:datastoreItem xmlns:ds="http://schemas.openxmlformats.org/officeDocument/2006/customXml" ds:itemID="{D7B1AEEE-3C6A-4015-BF3C-CF3A79A3CE6D}">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emplate>Data_Science_Bootcamp</Template>
  <TotalTime>898</TotalTime>
  <Words>3328</Words>
  <Application>Microsoft Office PowerPoint</Application>
  <PresentationFormat>Widescreen</PresentationFormat>
  <Paragraphs>341</Paragraphs>
  <Slides>31</Slides>
  <Notes>0</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31</vt:i4>
      </vt:variant>
    </vt:vector>
  </HeadingPairs>
  <TitlesOfParts>
    <vt:vector size="48" baseType="lpstr">
      <vt:lpstr>-apple-system</vt:lpstr>
      <vt:lpstr>Arial</vt:lpstr>
      <vt:lpstr>Calibri</vt:lpstr>
      <vt:lpstr>charter</vt:lpstr>
      <vt:lpstr>Courier New</vt:lpstr>
      <vt:lpstr>Segoe UI</vt:lpstr>
      <vt:lpstr>Segoe UI Light</vt:lpstr>
      <vt:lpstr>Segoe UI Semibold</vt:lpstr>
      <vt:lpstr>Segoe UI Semilight</vt:lpstr>
      <vt:lpstr>urw-din</vt:lpstr>
      <vt:lpstr>Wingdings</vt:lpstr>
      <vt:lpstr>Highly Confidential</vt:lpstr>
      <vt:lpstr>Confidential</vt:lpstr>
      <vt:lpstr>Restricted</vt:lpstr>
      <vt:lpstr>Unrestricted</vt:lpstr>
      <vt:lpstr>End Slides</vt:lpstr>
      <vt:lpstr>Highly Confidential</vt:lpstr>
      <vt:lpstr>PowerPoint Presentation</vt:lpstr>
      <vt:lpstr>PowerPoint Presentation</vt:lpstr>
      <vt:lpstr>AGENDA</vt:lpstr>
      <vt:lpstr>PowerPoint Presentation</vt:lpstr>
      <vt:lpstr>Introduction to Supervised Machine Learning</vt:lpstr>
      <vt:lpstr>Machine Learning Process Flow</vt:lpstr>
      <vt:lpstr>Regression analysis</vt:lpstr>
      <vt:lpstr>Linear regression - 1</vt:lpstr>
      <vt:lpstr>Linear regression - 2</vt:lpstr>
      <vt:lpstr>Regression trees - 1</vt:lpstr>
      <vt:lpstr>Regression Evaluation metrics - 1</vt:lpstr>
      <vt:lpstr>Regression Evaluation metrics - 2</vt:lpstr>
      <vt:lpstr>CASE STUDY – 1 (Regression)</vt:lpstr>
      <vt:lpstr>PowerPoint Presentation</vt:lpstr>
      <vt:lpstr>Classification</vt:lpstr>
      <vt:lpstr>Data Balancing techniques - 1</vt:lpstr>
      <vt:lpstr>Data Balancing techniques - 2</vt:lpstr>
      <vt:lpstr>Logistic Regression - 1</vt:lpstr>
      <vt:lpstr>Logistic Regression - 2</vt:lpstr>
      <vt:lpstr>Naive Bayes - 1</vt:lpstr>
      <vt:lpstr>Naive Bayes - 2</vt:lpstr>
      <vt:lpstr>K Nearest Neighbours - 1</vt:lpstr>
      <vt:lpstr>K Nearest Neighbours - 2</vt:lpstr>
      <vt:lpstr>Decision Trees - 1</vt:lpstr>
      <vt:lpstr>Decision Trees - 2</vt:lpstr>
      <vt:lpstr>Decision Trees - 3</vt:lpstr>
      <vt:lpstr>Classification Evaluation metrics - 1</vt:lpstr>
      <vt:lpstr>Classification Evaluation metrics - 2</vt:lpstr>
      <vt:lpstr>Classification Evaluation metrics - 3</vt:lpstr>
      <vt:lpstr>CASE STUDY – 2 (Classification)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Sahana Krishna Murthy</cp:lastModifiedBy>
  <cp:revision>461</cp:revision>
  <dcterms:created xsi:type="dcterms:W3CDTF">2022-01-26T20:36:32Z</dcterms:created>
  <dcterms:modified xsi:type="dcterms:W3CDTF">2022-07-18T23:22:00Z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